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41" r:id="rId4"/>
    <p:sldMasterId id="2147483742" r:id="rId5"/>
    <p:sldMasterId id="2147483743" r:id="rId6"/>
    <p:sldMasterId id="2147483744" r:id="rId7"/>
    <p:sldMasterId id="2147483745" r:id="rId8"/>
    <p:sldMasterId id="2147483746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52" r:id="rId107"/>
    <p:sldId id="353" r:id="rId108"/>
    <p:sldId id="354" r:id="rId109"/>
    <p:sldId id="355" r:id="rId110"/>
    <p:sldId id="356" r:id="rId111"/>
    <p:sldId id="357" r:id="rId112"/>
    <p:sldId id="358" r:id="rId113"/>
    <p:sldId id="359" r:id="rId114"/>
    <p:sldId id="360" r:id="rId115"/>
    <p:sldId id="361" r:id="rId116"/>
    <p:sldId id="36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0" r:id="rId125"/>
    <p:sldId id="371" r:id="rId126"/>
    <p:sldId id="372" r:id="rId127"/>
    <p:sldId id="373" r:id="rId128"/>
    <p:sldId id="374" r:id="rId129"/>
    <p:sldId id="375" r:id="rId130"/>
    <p:sldId id="376" r:id="rId131"/>
    <p:sldId id="377" r:id="rId132"/>
    <p:sldId id="378" r:id="rId133"/>
    <p:sldId id="379" r:id="rId134"/>
    <p:sldId id="380" r:id="rId135"/>
    <p:sldId id="381" r:id="rId136"/>
    <p:sldId id="382" r:id="rId137"/>
    <p:sldId id="383" r:id="rId138"/>
    <p:sldId id="384" r:id="rId139"/>
    <p:sldId id="385" r:id="rId140"/>
    <p:sldId id="386" r:id="rId141"/>
    <p:sldId id="387" r:id="rId142"/>
    <p:sldId id="388" r:id="rId143"/>
    <p:sldId id="389" r:id="rId144"/>
    <p:sldId id="390" r:id="rId145"/>
    <p:sldId id="391" r:id="rId146"/>
    <p:sldId id="392" r:id="rId147"/>
    <p:sldId id="393" r:id="rId148"/>
    <p:sldId id="394" r:id="rId149"/>
    <p:sldId id="395" r:id="rId150"/>
    <p:sldId id="396" r:id="rId151"/>
    <p:sldId id="397" r:id="rId152"/>
    <p:sldId id="398" r:id="rId153"/>
    <p:sldId id="399" r:id="rId154"/>
    <p:sldId id="400" r:id="rId155"/>
    <p:sldId id="401" r:id="rId156"/>
    <p:sldId id="402" r:id="rId157"/>
    <p:sldId id="403" r:id="rId158"/>
    <p:sldId id="404" r:id="rId159"/>
    <p:sldId id="405" r:id="rId160"/>
    <p:sldId id="406" r:id="rId161"/>
    <p:sldId id="407" r:id="rId162"/>
    <p:sldId id="408" r:id="rId163"/>
    <p:sldId id="409" r:id="rId164"/>
    <p:sldId id="410" r:id="rId165"/>
    <p:sldId id="411" r:id="rId166"/>
  </p:sldIdLst>
  <p:sldSz cy="13716000" cx="24384000"/>
  <p:notesSz cx="6858000" cy="9144000"/>
  <p:embeddedFontLst>
    <p:embeddedFont>
      <p:font typeface="Helvetica Neue"/>
      <p:regular r:id="rId167"/>
      <p:bold r:id="rId168"/>
      <p:italic r:id="rId169"/>
      <p:boldItalic r:id="rId170"/>
    </p:embeddedFont>
    <p:embeddedFont>
      <p:font typeface="Helvetica Neue Light"/>
      <p:regular r:id="rId171"/>
      <p:bold r:id="rId172"/>
      <p:italic r:id="rId173"/>
      <p:boldItalic r:id="rId174"/>
    </p:embeddedFont>
    <p:embeddedFont>
      <p:font typeface="Gill Sans"/>
      <p:regular r:id="rId175"/>
      <p:bold r:id="rId1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1862F4C-D1DE-4833-9E9E-D6E6DCE733A3}">
  <a:tblStyle styleId="{E1862F4C-D1DE-4833-9E9E-D6E6DCE733A3}" styleName="Table_0"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D0D1D2"/>
          </a:solidFill>
        </a:fill>
      </a:tcStyle>
    </a:wholeTbl>
    <a:band1H>
      <a:tcTxStyle/>
    </a:band1H>
    <a:band2H>
      <a:tcTxStyle b="off" i="off"/>
      <a:tcStyle>
        <a:fill>
          <a:solidFill>
            <a:srgbClr val="DEDEDF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909398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767C85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7" Type="http://schemas.openxmlformats.org/officeDocument/2006/relationships/slide" Target="slides/slide97.xml"/><Relationship Id="rId106" Type="http://schemas.openxmlformats.org/officeDocument/2006/relationships/slide" Target="slides/slide96.xml"/><Relationship Id="rId105" Type="http://schemas.openxmlformats.org/officeDocument/2006/relationships/slide" Target="slides/slide95.xml"/><Relationship Id="rId104" Type="http://schemas.openxmlformats.org/officeDocument/2006/relationships/slide" Target="slides/slide94.xml"/><Relationship Id="rId109" Type="http://schemas.openxmlformats.org/officeDocument/2006/relationships/slide" Target="slides/slide99.xml"/><Relationship Id="rId108" Type="http://schemas.openxmlformats.org/officeDocument/2006/relationships/slide" Target="slides/slide98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slide" Target="slides/slide93.xml"/><Relationship Id="rId102" Type="http://schemas.openxmlformats.org/officeDocument/2006/relationships/slide" Target="slides/slide92.xml"/><Relationship Id="rId101" Type="http://schemas.openxmlformats.org/officeDocument/2006/relationships/slide" Target="slides/slide91.xml"/><Relationship Id="rId100" Type="http://schemas.openxmlformats.org/officeDocument/2006/relationships/slide" Target="slides/slide90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176" Type="http://schemas.openxmlformats.org/officeDocument/2006/relationships/font" Target="fonts/GillSans-bold.fntdata"/><Relationship Id="rId36" Type="http://schemas.openxmlformats.org/officeDocument/2006/relationships/slide" Target="slides/slide26.xml"/><Relationship Id="rId175" Type="http://schemas.openxmlformats.org/officeDocument/2006/relationships/font" Target="fonts/GillSans-regular.fntdata"/><Relationship Id="rId39" Type="http://schemas.openxmlformats.org/officeDocument/2006/relationships/slide" Target="slides/slide29.xml"/><Relationship Id="rId174" Type="http://schemas.openxmlformats.org/officeDocument/2006/relationships/font" Target="fonts/HelveticaNeueLight-boldItalic.fntdata"/><Relationship Id="rId38" Type="http://schemas.openxmlformats.org/officeDocument/2006/relationships/slide" Target="slides/slide28.xml"/><Relationship Id="rId173" Type="http://schemas.openxmlformats.org/officeDocument/2006/relationships/font" Target="fonts/HelveticaNeueLight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29" Type="http://schemas.openxmlformats.org/officeDocument/2006/relationships/slide" Target="slides/slide119.xml"/><Relationship Id="rId128" Type="http://schemas.openxmlformats.org/officeDocument/2006/relationships/slide" Target="slides/slide118.xml"/><Relationship Id="rId127" Type="http://schemas.openxmlformats.org/officeDocument/2006/relationships/slide" Target="slides/slide117.xml"/><Relationship Id="rId126" Type="http://schemas.openxmlformats.org/officeDocument/2006/relationships/slide" Target="slides/slide116.xml"/><Relationship Id="rId26" Type="http://schemas.openxmlformats.org/officeDocument/2006/relationships/slide" Target="slides/slide16.xml"/><Relationship Id="rId121" Type="http://schemas.openxmlformats.org/officeDocument/2006/relationships/slide" Target="slides/slide111.xml"/><Relationship Id="rId25" Type="http://schemas.openxmlformats.org/officeDocument/2006/relationships/slide" Target="slides/slide15.xml"/><Relationship Id="rId120" Type="http://schemas.openxmlformats.org/officeDocument/2006/relationships/slide" Target="slides/slide110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125" Type="http://schemas.openxmlformats.org/officeDocument/2006/relationships/slide" Target="slides/slide115.xml"/><Relationship Id="rId29" Type="http://schemas.openxmlformats.org/officeDocument/2006/relationships/slide" Target="slides/slide19.xml"/><Relationship Id="rId124" Type="http://schemas.openxmlformats.org/officeDocument/2006/relationships/slide" Target="slides/slide114.xml"/><Relationship Id="rId123" Type="http://schemas.openxmlformats.org/officeDocument/2006/relationships/slide" Target="slides/slide113.xml"/><Relationship Id="rId122" Type="http://schemas.openxmlformats.org/officeDocument/2006/relationships/slide" Target="slides/slide112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slide" Target="slides/slide89.xml"/><Relationship Id="rId10" Type="http://schemas.openxmlformats.org/officeDocument/2006/relationships/notesMaster" Target="notesMasters/notesMaster1.xml"/><Relationship Id="rId98" Type="http://schemas.openxmlformats.org/officeDocument/2006/relationships/slide" Target="slides/slide88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18" Type="http://schemas.openxmlformats.org/officeDocument/2006/relationships/slide" Target="slides/slide108.xml"/><Relationship Id="rId117" Type="http://schemas.openxmlformats.org/officeDocument/2006/relationships/slide" Target="slides/slide107.xml"/><Relationship Id="rId116" Type="http://schemas.openxmlformats.org/officeDocument/2006/relationships/slide" Target="slides/slide106.xml"/><Relationship Id="rId115" Type="http://schemas.openxmlformats.org/officeDocument/2006/relationships/slide" Target="slides/slide105.xml"/><Relationship Id="rId119" Type="http://schemas.openxmlformats.org/officeDocument/2006/relationships/slide" Target="slides/slide109.xml"/><Relationship Id="rId15" Type="http://schemas.openxmlformats.org/officeDocument/2006/relationships/slide" Target="slides/slide5.xml"/><Relationship Id="rId110" Type="http://schemas.openxmlformats.org/officeDocument/2006/relationships/slide" Target="slides/slide100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14" Type="http://schemas.openxmlformats.org/officeDocument/2006/relationships/slide" Target="slides/slide104.xml"/><Relationship Id="rId18" Type="http://schemas.openxmlformats.org/officeDocument/2006/relationships/slide" Target="slides/slide8.xml"/><Relationship Id="rId113" Type="http://schemas.openxmlformats.org/officeDocument/2006/relationships/slide" Target="slides/slide103.xml"/><Relationship Id="rId112" Type="http://schemas.openxmlformats.org/officeDocument/2006/relationships/slide" Target="slides/slide102.xml"/><Relationship Id="rId111" Type="http://schemas.openxmlformats.org/officeDocument/2006/relationships/slide" Target="slides/slide101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150" Type="http://schemas.openxmlformats.org/officeDocument/2006/relationships/slide" Target="slides/slide140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7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39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38.xml"/><Relationship Id="rId9" Type="http://schemas.openxmlformats.org/officeDocument/2006/relationships/slideMaster" Target="slideMasters/slideMaster6.xml"/><Relationship Id="rId143" Type="http://schemas.openxmlformats.org/officeDocument/2006/relationships/slide" Target="slides/slide133.xml"/><Relationship Id="rId142" Type="http://schemas.openxmlformats.org/officeDocument/2006/relationships/slide" Target="slides/slide132.xml"/><Relationship Id="rId141" Type="http://schemas.openxmlformats.org/officeDocument/2006/relationships/slide" Target="slides/slide131.xml"/><Relationship Id="rId140" Type="http://schemas.openxmlformats.org/officeDocument/2006/relationships/slide" Target="slides/slide130.xml"/><Relationship Id="rId5" Type="http://schemas.openxmlformats.org/officeDocument/2006/relationships/slideMaster" Target="slideMasters/slideMaster2.xml"/><Relationship Id="rId147" Type="http://schemas.openxmlformats.org/officeDocument/2006/relationships/slide" Target="slides/slide137.xml"/><Relationship Id="rId6" Type="http://schemas.openxmlformats.org/officeDocument/2006/relationships/slideMaster" Target="slideMasters/slideMaster3.xml"/><Relationship Id="rId146" Type="http://schemas.openxmlformats.org/officeDocument/2006/relationships/slide" Target="slides/slide136.xml"/><Relationship Id="rId7" Type="http://schemas.openxmlformats.org/officeDocument/2006/relationships/slideMaster" Target="slideMasters/slideMaster4.xml"/><Relationship Id="rId145" Type="http://schemas.openxmlformats.org/officeDocument/2006/relationships/slide" Target="slides/slide135.xml"/><Relationship Id="rId8" Type="http://schemas.openxmlformats.org/officeDocument/2006/relationships/slideMaster" Target="slideMasters/slideMaster5.xml"/><Relationship Id="rId144" Type="http://schemas.openxmlformats.org/officeDocument/2006/relationships/slide" Target="slides/slide13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139" Type="http://schemas.openxmlformats.org/officeDocument/2006/relationships/slide" Target="slides/slide129.xml"/><Relationship Id="rId138" Type="http://schemas.openxmlformats.org/officeDocument/2006/relationships/slide" Target="slides/slide128.xml"/><Relationship Id="rId137" Type="http://schemas.openxmlformats.org/officeDocument/2006/relationships/slide" Target="slides/slide127.xml"/><Relationship Id="rId132" Type="http://schemas.openxmlformats.org/officeDocument/2006/relationships/slide" Target="slides/slide122.xml"/><Relationship Id="rId131" Type="http://schemas.openxmlformats.org/officeDocument/2006/relationships/slide" Target="slides/slide121.xml"/><Relationship Id="rId130" Type="http://schemas.openxmlformats.org/officeDocument/2006/relationships/slide" Target="slides/slide120.xml"/><Relationship Id="rId136" Type="http://schemas.openxmlformats.org/officeDocument/2006/relationships/slide" Target="slides/slide126.xml"/><Relationship Id="rId135" Type="http://schemas.openxmlformats.org/officeDocument/2006/relationships/slide" Target="slides/slide125.xml"/><Relationship Id="rId134" Type="http://schemas.openxmlformats.org/officeDocument/2006/relationships/slide" Target="slides/slide124.xml"/><Relationship Id="rId133" Type="http://schemas.openxmlformats.org/officeDocument/2006/relationships/slide" Target="slides/slide12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172" Type="http://schemas.openxmlformats.org/officeDocument/2006/relationships/font" Target="fonts/HelveticaNeueLight-bold.fntdata"/><Relationship Id="rId65" Type="http://schemas.openxmlformats.org/officeDocument/2006/relationships/slide" Target="slides/slide55.xml"/><Relationship Id="rId171" Type="http://schemas.openxmlformats.org/officeDocument/2006/relationships/font" Target="fonts/HelveticaNeueLight-regular.fntdata"/><Relationship Id="rId68" Type="http://schemas.openxmlformats.org/officeDocument/2006/relationships/slide" Target="slides/slide58.xml"/><Relationship Id="rId170" Type="http://schemas.openxmlformats.org/officeDocument/2006/relationships/font" Target="fonts/HelveticaNeue-boldItalic.fntdata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165" Type="http://schemas.openxmlformats.org/officeDocument/2006/relationships/slide" Target="slides/slide155.xml"/><Relationship Id="rId69" Type="http://schemas.openxmlformats.org/officeDocument/2006/relationships/slide" Target="slides/slide59.xml"/><Relationship Id="rId164" Type="http://schemas.openxmlformats.org/officeDocument/2006/relationships/slide" Target="slides/slide154.xml"/><Relationship Id="rId163" Type="http://schemas.openxmlformats.org/officeDocument/2006/relationships/slide" Target="slides/slide153.xml"/><Relationship Id="rId162" Type="http://schemas.openxmlformats.org/officeDocument/2006/relationships/slide" Target="slides/slide152.xml"/><Relationship Id="rId169" Type="http://schemas.openxmlformats.org/officeDocument/2006/relationships/font" Target="fonts/HelveticaNeue-italic.fntdata"/><Relationship Id="rId168" Type="http://schemas.openxmlformats.org/officeDocument/2006/relationships/font" Target="fonts/HelveticaNeue-bold.fntdata"/><Relationship Id="rId167" Type="http://schemas.openxmlformats.org/officeDocument/2006/relationships/font" Target="fonts/HelveticaNeue-regular.fntdata"/><Relationship Id="rId166" Type="http://schemas.openxmlformats.org/officeDocument/2006/relationships/slide" Target="slides/slide156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161" Type="http://schemas.openxmlformats.org/officeDocument/2006/relationships/slide" Target="slides/slide151.xml"/><Relationship Id="rId54" Type="http://schemas.openxmlformats.org/officeDocument/2006/relationships/slide" Target="slides/slide44.xml"/><Relationship Id="rId160" Type="http://schemas.openxmlformats.org/officeDocument/2006/relationships/slide" Target="slides/slide150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159" Type="http://schemas.openxmlformats.org/officeDocument/2006/relationships/slide" Target="slides/slide149.xml"/><Relationship Id="rId59" Type="http://schemas.openxmlformats.org/officeDocument/2006/relationships/slide" Target="slides/slide49.xml"/><Relationship Id="rId154" Type="http://schemas.openxmlformats.org/officeDocument/2006/relationships/slide" Target="slides/slide144.xml"/><Relationship Id="rId58" Type="http://schemas.openxmlformats.org/officeDocument/2006/relationships/slide" Target="slides/slide48.xml"/><Relationship Id="rId153" Type="http://schemas.openxmlformats.org/officeDocument/2006/relationships/slide" Target="slides/slide143.xml"/><Relationship Id="rId152" Type="http://schemas.openxmlformats.org/officeDocument/2006/relationships/slide" Target="slides/slide142.xml"/><Relationship Id="rId151" Type="http://schemas.openxmlformats.org/officeDocument/2006/relationships/slide" Target="slides/slide141.xml"/><Relationship Id="rId158" Type="http://schemas.openxmlformats.org/officeDocument/2006/relationships/slide" Target="slides/slide148.xml"/><Relationship Id="rId157" Type="http://schemas.openxmlformats.org/officeDocument/2006/relationships/slide" Target="slides/slide147.xml"/><Relationship Id="rId156" Type="http://schemas.openxmlformats.org/officeDocument/2006/relationships/slide" Target="slides/slide146.xml"/><Relationship Id="rId155" Type="http://schemas.openxmlformats.org/officeDocument/2006/relationships/slide" Target="slides/slide14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Shape 17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9" name="Shape 17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Shape 17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0" name="Shape 178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Shape 18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Shape 1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Shape 18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Shape 18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Shape 18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Shape 1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Shape 18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Shape 18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Shape 18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Shape 18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Shape 18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Shape 1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Shape 186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Shape 1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Shape 18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Shape 18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Shape 18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Shape 18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Shape 18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Shape 18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Shape 1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Shape 1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Shape 19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Shape 19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Shape 19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Shape 19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Shape 193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Shape 19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Shape 19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Shape 19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Shape 1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Shape 19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Shape 195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Shape 19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Shape 196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Shape 19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Shape 19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Shape 19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Shape 197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Shape 1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Shape 198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Shape 19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Shape 19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Shape 19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Shape 20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Shape 20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Shape 20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Shape 20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Shape 2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Shape 2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Shape 20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9" name="Shape 20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Shape 20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Shape 20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Shape 20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Shape 20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Shape 20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Shape 20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hape 20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Shape 20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Shape 20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Shape 20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Shape 20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4" name="Shape 20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how? randomly, 50, 60%?</a:t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Shape 20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Shape 20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Shape 207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4" name="Shape 20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Shape 20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Shape 20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Shape 208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Shape 20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hape 2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Shape 2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Shape 21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Shape 21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Shape 21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Shape 2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1" name="Shape 21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Shape 21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Shape 21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Shape 21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Shape 2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6" name="Shape 21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Shape 2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Shape 2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Shape 2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3" name="Shape 2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Shape 21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Shape 21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Shape 2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Shape 21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Shape 21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Shape 21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Shape 21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Shape 21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\frac{1}{1 + e^{-W^{T}X}} \\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H(X) = sigmoid(XW) = \frac{1}{1 + e^{-XW}} \\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cost(W)=-\frac{1}{m}\sum {\color{blue}y} log(H(x)) + {\color{blue}(1-y)}(log(1-H(x)) \\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W = W - \alpha\frac{\partial}{\partial W}cost(W)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Shape 218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Shape 21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Shape 219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Shape 2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Shape 2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Shape 2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Shape 22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Shape 22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Shape 22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Shape 2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Shape 22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Shape 22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Shape 22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Shape 22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Shape 5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어디서 많이 본것? 이걸 붙여서 여러개의 출력이 되는 구조.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Shape 6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Shape 6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Shape 7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Shape 7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Shape 7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Shape 8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Shape 8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Shape 8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Shape 8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Shape 8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Shape 8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Shape 8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Shape 86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Minsky’s book convinced most of the world that neural networks were a discredited dead-end – the worst kind of heresy. 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SKynet == DeepNet, 반란군이 보낸 분일지도: Neural Network 20년 정도 발전을 늦게 함.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이런이야기: 몇개 더 넣어야 하는데, 나도 그 학습 방법을 모르는데, 너희도 안된다. 글을 잘 쓰신듯. 매우 설득력있었고 모두에게 받아 들여짐. AI 의 암흑기. 69-86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민스키의 말을 듣지 않음 사람. 귓등으로 흘린분. Hinton.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Shape 8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Shape 9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3" name="Shape 94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순간변화율!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The symbol ∂ looks sort of like a backwards lower-case delta, δ. It is usually read simply as “partial”, and ∂f/∂x is read as “partial f partial x”. Occasionally, the symbol ∂ is referred to as a “round d”. derivative: ∂h ∂t = dh dt = 5+ 1 t 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Shape 9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Shape 9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Shape 9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Shape 10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Shape 10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Shape 105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Shape 10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Shape 108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Shape 10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Shape 10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Shape 112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Shape 112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Shape 1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Shape 11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Shape 11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Shape 1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Shape 115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Shape 116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Shape 11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Shape 1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Shape 11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Shape 1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98" name="Shape 11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Shape 12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6" name="Shape 124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2413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E=loss(a_1, t) = -\sum{t*log(a_1) + (1-t)*log(1-a_1)}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Shape 127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6" name="Shape 127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Shape 130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3" name="Shape 13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Shape 133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8" name="Shape 133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1" name="Shape 137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Shape 14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9" name="Shape 14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Shape 14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55" name="Shape 145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Shape 15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02" name="Shape 150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Shape 15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2" name="Shape 155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9" name="Shape 15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(5)\frac{\partial{E}}{\partial{w}}=\frac{\partial{E}}{\partial{o}}{\color{cyan}\frac{\partial{o}}{\partial{w}}}={\color{cyan}a_0^T}\frac{\partial{E}}{\partial{o}}={\color{cyan}a_0^T}(a_1-t)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Shape 16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9" name="Shape 164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Shape 16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8" name="Shape 169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(2)\frac{\partial{E}}{\partial{l}}={\color{blue}\frac{\partial{E}}{\partial{a_1}}}\frac{\partial{a_1}}{\partial{l}}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(3)\frac{\partial{E}}{\partial{b}}={\color{blue}\frac{\partial{E}}{\partial{l}}}\frac{\partial{l}}{\partial{b}}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(4)\frac{\partial{E}}{\partial{o}}={\color{blue}\frac{\partial{E}}{\partial{l}}}\frac{\partial{l}}{\partial{o}}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(5)\frac{\partial{E}}{\partial{w_2}}=\frac{\partial{E}}{\partial{o_2}}\frac{\partial{o_2}}{\partial{w_2}}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pre-computed- derivative  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l=o+b,~\frac{\partial{l}}{\partial{o}}=1,~\frac{\partial{l}}{\partial{b}}=1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o=aw,~\frac{\partial{o}}{\partial{w}}=a,~\frac{\partial{o}}{\partial{a}}=w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o=sigmoid(l)=\frac{1}{1+e^{-l}},~\frac{\partial{a}}{\partial{l}}=a(1-a)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E=\frac{1}{2}(a-t)^2,~ \frac{\partial{E}}{\partial{a}}=a-t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E=-\sum{t*log(a)+(1-t)*log(1-a)}, ~ \frac{\partial{E}}{\partial{a}}=\frac{a-t}{a(1-a)}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Solutions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(1)\frac{\partial{E}}{\partial{a_1}}=\frac{a_1-t}{a_1(1-a_1)}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(2)\frac{\partial{E}}{\partial{l}}=\frac{\partial{E}}{\partial{a_1}}{\color{cyan}\frac{\partial{a_1}}{\partial{l}}}=\frac{a_1-t}{a_1(1-a_1)}*{\color{cyan} a_1(1-a_1)=a_1-t}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(3)\frac{\partial{E}}{\partial{b}}=\frac{\partial{E}}{\partial{l}}{\color{cyan}\frac{\partial{l}}{\partial{b}}}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(4)\frac{\partial{E}}{\partial{o}}=\frac{\partial{E}}{\partial{l}}{\color{cyan}\frac{\partial{l}}{\partial{o}}}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=\frac{\partial{E}}{\partial{l}}*{\color{cyan}1}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(5)\frac{\partial{E}}{\partial{w}}=\frac{\partial{E}}{\partial{o}}{\color{cyan}\frac{\partial{o}}{\partial{w}}}=\frac{\partial{E}}{\partial{o}}{\color{cyan}a_0}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=== Network update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w = w - \alpha \frac{\partial{E}}{\partial{w}}</a:t>
            </a:r>
            <a:endParaRPr sz="1400"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b = b - \alpha \frac{\partial{E}}{\partial{b}}</a:t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957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957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957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957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957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833937" y="3893343"/>
            <a:ext cx="14716126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Gill Sans"/>
              <a:buNone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836676" lvl="0" marL="457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71525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-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71525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71525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71525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50"/>
              <a:buFont typeface="Gill Sans"/>
              <a:buChar char="•"/>
              <a:defRPr b="0" i="0" sz="5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1952882" y="13019484"/>
            <a:ext cx="460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833937" y="2303859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833937" y="7072312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pic"/>
          </p:nvPr>
        </p:nvSpPr>
        <p:spPr>
          <a:xfrm>
            <a:off x="5307210" y="892968"/>
            <a:ext cx="13751700" cy="8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Shape 102"/>
          <p:cNvSpPr txBox="1"/>
          <p:nvPr>
            <p:ph type="title"/>
          </p:nvPr>
        </p:nvSpPr>
        <p:spPr>
          <a:xfrm>
            <a:off x="4833937" y="9447609"/>
            <a:ext cx="147162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4833937" y="11519296"/>
            <a:ext cx="14716200" cy="15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833937" y="4536281"/>
            <a:ext cx="147162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0" name="Shape 11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8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4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2495609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387453" y="3661171"/>
            <a:ext cx="75009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09575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9575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09575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09575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09575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"/>
              <a:buChar char="•"/>
              <a:defRPr b="0" i="0" sz="3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387453" y="1785937"/>
            <a:ext cx="15609000" cy="10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pic"/>
          </p:nvPr>
        </p:nvSpPr>
        <p:spPr>
          <a:xfrm>
            <a:off x="12495609" y="7161609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Shape 126"/>
          <p:cNvSpPr/>
          <p:nvPr>
            <p:ph idx="3" type="pic"/>
          </p:nvPr>
        </p:nvSpPr>
        <p:spPr>
          <a:xfrm>
            <a:off x="12504353" y="1250156"/>
            <a:ext cx="7500900" cy="53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7" name="Shape 127"/>
          <p:cNvSpPr/>
          <p:nvPr>
            <p:ph idx="4" type="pic"/>
          </p:nvPr>
        </p:nvSpPr>
        <p:spPr>
          <a:xfrm>
            <a:off x="4387453" y="1250156"/>
            <a:ext cx="7500900" cy="112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4833937" y="8947546"/>
            <a:ext cx="147162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4833937" y="6000353"/>
            <a:ext cx="14716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17360" lvl="0" marL="61736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7360" lvl="1" marL="1061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17360" lvl="2" marL="1506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17360" lvl="3" marL="1950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17360" lvl="4" marL="2395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17360" lvl="5" marL="2839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7361" lvl="6" marL="3284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17361" lvl="7" marL="37288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17361" lvl="8" marL="417336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Shape 164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8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5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Shape 17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12750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 Light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 Light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Shape 185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5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Shape 204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Gill San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-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Gill San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5" name="Shape 235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1" name="Shape 241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9" name="Shape 249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12750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Char char="•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4" name="Shape 254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7" name="Shape 257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8" name="Shape 258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03250" lvl="0" marL="609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15950" lvl="1" marL="1054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250" lvl="2" marL="14859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41350" lvl="3" marL="19685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250" lvl="4" marL="2400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250" lvl="5" marL="284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15950" lvl="6" marL="32893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250" lvl="7" marL="37211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250" lvl="8" marL="4165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2381250" y="2303859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2381250" y="7072313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Bullets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-514350" lvl="0" marL="457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pic"/>
          </p:nvPr>
        </p:nvSpPr>
        <p:spPr>
          <a:xfrm>
            <a:off x="3012281" y="892969"/>
            <a:ext cx="18336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2381250" y="9447609"/>
            <a:ext cx="196215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2381250" y="11519297"/>
            <a:ext cx="196215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11834621" y="1300162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2381250" y="4536281"/>
            <a:ext cx="196215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pic"/>
          </p:nvPr>
        </p:nvSpPr>
        <p:spPr>
          <a:xfrm>
            <a:off x="12596813" y="892969"/>
            <a:ext cx="100017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89" name="Shape 289"/>
          <p:cNvSpPr txBox="1"/>
          <p:nvPr>
            <p:ph type="title"/>
          </p:nvPr>
        </p:nvSpPr>
        <p:spPr>
          <a:xfrm>
            <a:off x="1785938" y="892969"/>
            <a:ext cx="100017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0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1785938" y="6697266"/>
            <a:ext cx="100017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22514" lvl="1" marL="97971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31520" lvl="3" marL="21031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31520" lvl="4" marL="256032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09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1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8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Helvetica Neue Light"/>
              <a:buNone/>
              <a:defRPr b="0" i="0" sz="4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4" name="Shape 29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pic"/>
          </p:nvPr>
        </p:nvSpPr>
        <p:spPr>
          <a:xfrm>
            <a:off x="12596813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7" name="Shape 297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1785938" y="3661172"/>
            <a:ext cx="100017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-463550" lvl="0" marL="4572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6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4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99" name="Shape 299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" type="body"/>
          </p:nvPr>
        </p:nvSpPr>
        <p:spPr>
          <a:xfrm>
            <a:off x="1785938" y="1785938"/>
            <a:ext cx="208119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-514350" lvl="0" marL="457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2" name="Shape 302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pic"/>
          </p:nvPr>
        </p:nvSpPr>
        <p:spPr>
          <a:xfrm>
            <a:off x="12596813" y="7161609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5" name="Shape 305"/>
          <p:cNvSpPr/>
          <p:nvPr>
            <p:ph idx="3" type="pic"/>
          </p:nvPr>
        </p:nvSpPr>
        <p:spPr>
          <a:xfrm>
            <a:off x="12608471" y="1250156"/>
            <a:ext cx="100017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6" name="Shape 306"/>
          <p:cNvSpPr/>
          <p:nvPr>
            <p:ph idx="4" type="pic"/>
          </p:nvPr>
        </p:nvSpPr>
        <p:spPr>
          <a:xfrm>
            <a:off x="1785938" y="1250156"/>
            <a:ext cx="10001700" cy="112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1" type="body"/>
          </p:nvPr>
        </p:nvSpPr>
        <p:spPr>
          <a:xfrm>
            <a:off x="2381250" y="8947547"/>
            <a:ext cx="196215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0" name="Shape 310"/>
          <p:cNvSpPr txBox="1"/>
          <p:nvPr>
            <p:ph idx="2" type="body"/>
          </p:nvPr>
        </p:nvSpPr>
        <p:spPr>
          <a:xfrm>
            <a:off x="2381250" y="6000750"/>
            <a:ext cx="196215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None/>
              <a:defRPr b="0" i="0" sz="6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pic"/>
          </p:nvPr>
        </p:nvSpPr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/>
          <a:lstStyle>
            <a:lvl1pPr indent="-755650" lvl="0" marL="774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755650" lvl="1" marL="1524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755650" lvl="2" marL="2298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755650" lvl="3" marL="3048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755650" lvl="4" marL="3822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755650" lvl="5" marL="4572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755650" lvl="6" marL="5346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730250" lvl="7" marL="609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755650" lvl="8" marL="68707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14" name="Shape 314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&amp; Subtitl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1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Shape 324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480561" y="3893343"/>
            <a:ext cx="23422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Shape 332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Shape 336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Shape 341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Gill Sans"/>
              <a:buNone/>
              <a:defRPr b="0" i="0" sz="9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4833937" y="3893343"/>
            <a:ext cx="147159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838200" lvl="0" marL="4572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  <a:def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76835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•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76835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7683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76835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Shape 345"/>
          <p:cNvSpPr txBox="1"/>
          <p:nvPr>
            <p:ph idx="12" type="sldNum"/>
          </p:nvPr>
        </p:nvSpPr>
        <p:spPr>
          <a:xfrm>
            <a:off x="11952882" y="13019484"/>
            <a:ext cx="460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2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&amp; Subtitl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833937" y="7072312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Horizontal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pic"/>
          </p:nvPr>
        </p:nvSpPr>
        <p:spPr>
          <a:xfrm>
            <a:off x="5307210" y="892968"/>
            <a:ext cx="13752000" cy="8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Shape 352"/>
          <p:cNvSpPr txBox="1"/>
          <p:nvPr>
            <p:ph type="title"/>
          </p:nvPr>
        </p:nvSpPr>
        <p:spPr>
          <a:xfrm>
            <a:off x="4833937" y="9447609"/>
            <a:ext cx="147159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833937" y="11519296"/>
            <a:ext cx="14715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Shape 354"/>
          <p:cNvSpPr txBox="1"/>
          <p:nvPr>
            <p:ph idx="12" type="sldNum"/>
          </p:nvPr>
        </p:nvSpPr>
        <p:spPr>
          <a:xfrm>
            <a:off x="11935814" y="13001625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Center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4833937" y="4536281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Shape 35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Vertical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pic"/>
          </p:nvPr>
        </p:nvSpPr>
        <p:spPr>
          <a:xfrm>
            <a:off x="12495609" y="892968"/>
            <a:ext cx="7500900" cy="11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4387453" y="892968"/>
            <a:ext cx="7500900" cy="56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8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4387453" y="6697265"/>
            <a:ext cx="7500900" cy="5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4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" name="Shape 36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- Top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Bullets &amp; Photo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pic"/>
          </p:nvPr>
        </p:nvSpPr>
        <p:spPr>
          <a:xfrm>
            <a:off x="12495609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387453" y="3661171"/>
            <a:ext cx="75009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12750" lvl="0" marL="4572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Noto Sans Symbols"/>
              <a:buChar char="●"/>
              <a:defRPr b="0" i="0" sz="3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&amp; Bulle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ullet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4387453" y="1785937"/>
            <a:ext cx="15608700" cy="101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Noto Sans Symbols"/>
              <a:buChar char="●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 - 3 Up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pic"/>
          </p:nvPr>
        </p:nvSpPr>
        <p:spPr>
          <a:xfrm>
            <a:off x="12495609" y="7161609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Shape 376"/>
          <p:cNvSpPr/>
          <p:nvPr>
            <p:ph idx="3" type="pic"/>
          </p:nvPr>
        </p:nvSpPr>
        <p:spPr>
          <a:xfrm>
            <a:off x="12504353" y="1250156"/>
            <a:ext cx="7500900" cy="53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Shape 377"/>
          <p:cNvSpPr/>
          <p:nvPr>
            <p:ph idx="4" type="pic"/>
          </p:nvPr>
        </p:nvSpPr>
        <p:spPr>
          <a:xfrm>
            <a:off x="4387453" y="1250156"/>
            <a:ext cx="7500900" cy="112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4833937" y="8947546"/>
            <a:ext cx="14715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Shape 381"/>
          <p:cNvSpPr txBox="1"/>
          <p:nvPr>
            <p:ph idx="2" type="body"/>
          </p:nvPr>
        </p:nvSpPr>
        <p:spPr>
          <a:xfrm>
            <a:off x="4833937" y="6000353"/>
            <a:ext cx="14715900" cy="9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None/>
              <a:defRPr b="0" i="0" sz="5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Shape 382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hoto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pic"/>
          </p:nvPr>
        </p:nvSpPr>
        <p:spPr>
          <a:xfrm>
            <a:off x="3048000" y="0"/>
            <a:ext cx="182880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469900" lvl="0" marL="469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77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09600" lvl="2" marL="1524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711200" lvl="3" marL="2095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749300" lvl="4" marL="25781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812800" lvl="5" marL="31115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812800" lvl="6" marL="355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812800" lvl="7" marL="40259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812800" lvl="8" marL="447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7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18" Type="http://schemas.openxmlformats.org/officeDocument/2006/relationships/theme" Target="../theme/theme6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99322" y="610981"/>
            <a:ext cx="21978730" cy="185392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4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6350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387453" y="625078"/>
            <a:ext cx="156090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387453" y="3661171"/>
            <a:ext cx="15609000" cy="88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350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▪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✓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387453" y="625078"/>
            <a:ext cx="156087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413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699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73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557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843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5875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Helvetica Neue"/>
              <a:buNone/>
              <a:defRPr b="0" i="0" sz="1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4387453" y="3661171"/>
            <a:ext cx="15608700" cy="88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46355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Char char="•"/>
              <a:defRPr b="0" i="0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8" name="Shape 208"/>
          <p:cNvSpPr txBox="1"/>
          <p:nvPr>
            <p:ph idx="12" type="sldNum"/>
          </p:nvPr>
        </p:nvSpPr>
        <p:spPr>
          <a:xfrm>
            <a:off x="11935814" y="13010554"/>
            <a:ext cx="494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00" lIns="71400" spcFirstLastPara="1" rIns="71400" wrap="square" tIns="714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785938" y="625078"/>
            <a:ext cx="208119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4064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7747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11811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15621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9685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23749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27432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31496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3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785938" y="3661172"/>
            <a:ext cx="20811900" cy="88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/>
          <a:lstStyle>
            <a:lvl1pPr indent="-514350" lvl="0" marL="457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514350" lvl="1" marL="914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14350" lvl="2" marL="1371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514350" lvl="3" marL="1828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514350" lvl="4" marL="22860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514350" lvl="5" marL="27432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514350" lvl="6" marL="32004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514350" lvl="7" marL="36576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514350" lvl="8" marL="4114800" marR="0" rtl="0" algn="l">
              <a:lnSpc>
                <a:spcPct val="100000"/>
              </a:lnSpc>
              <a:spcBef>
                <a:spcPts val="720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Helvetica Neue"/>
              <a:buChar char="•"/>
              <a:defRPr b="0" i="0" sz="6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11834621" y="13010555"/>
            <a:ext cx="690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87325" lIns="87325" spcFirstLastPara="1" rIns="87325" wrap="square" tIns="873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99322" y="610981"/>
            <a:ext cx="21978300" cy="18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1300"/>
              <a:buFont typeface="Arial"/>
              <a:buNone/>
              <a:defRPr b="1" i="0" sz="8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219200" y="3200400"/>
            <a:ext cx="21945600" cy="10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6350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6350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6350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6350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63500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63500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63500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63500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Noto Sans Symbols"/>
              <a:buChar char="●"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11785600" y="12344400"/>
            <a:ext cx="5689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4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09.png"/><Relationship Id="rId14" Type="http://schemas.openxmlformats.org/officeDocument/2006/relationships/image" Target="../media/image102.png"/><Relationship Id="rId17" Type="http://schemas.openxmlformats.org/officeDocument/2006/relationships/image" Target="../media/image99.png"/><Relationship Id="rId16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152.png"/></Relationships>
</file>

<file path=ppt/slides/_rels/slide10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4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09.png"/><Relationship Id="rId14" Type="http://schemas.openxmlformats.org/officeDocument/2006/relationships/image" Target="../media/image102.png"/><Relationship Id="rId17" Type="http://schemas.openxmlformats.org/officeDocument/2006/relationships/image" Target="../media/image99.png"/><Relationship Id="rId16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15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5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41.png"/><Relationship Id="rId4" Type="http://schemas.openxmlformats.org/officeDocument/2006/relationships/image" Target="../media/image11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2.png"/><Relationship Id="rId4" Type="http://schemas.openxmlformats.org/officeDocument/2006/relationships/image" Target="../media/image4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Relationship Id="rId4" Type="http://schemas.openxmlformats.org/officeDocument/2006/relationships/image" Target="../media/image13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3.png"/><Relationship Id="rId4" Type="http://schemas.openxmlformats.org/officeDocument/2006/relationships/image" Target="../media/image11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3.png"/><Relationship Id="rId4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5.png"/><Relationship Id="rId4" Type="http://schemas.openxmlformats.org/officeDocument/2006/relationships/image" Target="../media/image134.jp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75.png"/><Relationship Id="rId4" Type="http://schemas.openxmlformats.org/officeDocument/2006/relationships/image" Target="../media/image121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54.png"/><Relationship Id="rId4" Type="http://schemas.openxmlformats.org/officeDocument/2006/relationships/image" Target="../media/image12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5.xml"/><Relationship Id="rId3" Type="http://schemas.openxmlformats.org/officeDocument/2006/relationships/hyperlink" Target="http://www.andreykurenkov.com/writing/a-brief-history-of-neural-nets-and-deep-learning-part-4/" TargetMode="Externa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2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2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53.png"/><Relationship Id="rId5" Type="http://schemas.openxmlformats.org/officeDocument/2006/relationships/image" Target="../media/image15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9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5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3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3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53.jpg"/><Relationship Id="rId4" Type="http://schemas.openxmlformats.org/officeDocument/2006/relationships/image" Target="../media/image131.png"/><Relationship Id="rId5" Type="http://schemas.openxmlformats.org/officeDocument/2006/relationships/image" Target="../media/image133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6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4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6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6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5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5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hunkim/DeepLearningZeroToAll/blob/master/lab-10-5-mnist_nn_dropout.py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www.kag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3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0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7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8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0.png"/><Relationship Id="rId4" Type="http://schemas.openxmlformats.org/officeDocument/2006/relationships/image" Target="../media/image139.png"/><Relationship Id="rId5" Type="http://schemas.openxmlformats.org/officeDocument/2006/relationships/hyperlink" Target="https://github.com/hunkim/DeepLearningZeroToAll/blob/master/lab-09-4-xor_tensorboard.py" TargetMode="Externa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3.png"/><Relationship Id="rId4" Type="http://schemas.openxmlformats.org/officeDocument/2006/relationships/hyperlink" Target="https://github.com/hunkim/DeepLearningZeroToAll/blob/master/lab-09-4-xor_tensorboard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55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54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4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49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40.png"/><Relationship Id="rId4" Type="http://schemas.openxmlformats.org/officeDocument/2006/relationships/image" Target="../media/image139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udacity.com/course/viewer#!/c-ud730/l-6370362152/m-6379811817" TargetMode="External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hyperlink" Target="https://www.udacity.com/course/viewer#!/c-ud730/l-6370362152/m-6379811817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hyperlink" Target="https://www.udacity.com/course/viewer#!/c-ud730/l-6370362152/m-6379811817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udacity.com/course/viewer#!/c-ud730/l-6370362152/m-6379811817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hunkim/DeepLearningZeroToAll/blob/master/lab-09-1-xor.p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hyperlink" Target="http://matlabgeeks.com/tips-tutorials/neural-networks-a-multilayer-perceptron-in-matlab/" TargetMode="External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51.png"/><Relationship Id="rId6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Relationship Id="rId6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Relationship Id="rId4" Type="http://schemas.openxmlformats.org/officeDocument/2006/relationships/image" Target="../media/image27.png"/><Relationship Id="rId5" Type="http://schemas.openxmlformats.org/officeDocument/2006/relationships/hyperlink" Target="http://playground.tensorflow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hyperlink" Target="https://github.com/hunkim/DeepLearningZeroToAll/blob/master/lab-09-1-xor.py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hyperlink" Target="https://github.com/hunkim/DeepLearningZeroToAll/blob/master/lab-09-2-xor-nn.p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github.com/hunkim/DeepLearningZeroToAll/blob/master/lab-09-2-xor-nn.p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hunkim/DeepLearningZeroToAll/blob/master/lab-09-3-xor-nn-wide-deep.py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5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9.png"/><Relationship Id="rId5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6.png"/><Relationship Id="rId4" Type="http://schemas.openxmlformats.org/officeDocument/2006/relationships/image" Target="../media/image69.png"/><Relationship Id="rId5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6.png"/><Relationship Id="rId4" Type="http://schemas.openxmlformats.org/officeDocument/2006/relationships/image" Target="../media/image71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67.png"/><Relationship Id="rId8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4.png"/><Relationship Id="rId4" Type="http://schemas.openxmlformats.org/officeDocument/2006/relationships/hyperlink" Target="http://www.mathcentre.ac.uk/resources/uploaded/mc-ty-chain-2009-1.pdf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7.png"/><Relationship Id="rId4" Type="http://schemas.openxmlformats.org/officeDocument/2006/relationships/image" Target="../media/image8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4.png"/><Relationship Id="rId4" Type="http://schemas.openxmlformats.org/officeDocument/2006/relationships/image" Target="../media/image7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9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medium.com/@karpathy/yes-you-should-understand-backprop-e2f06eab496b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Relationship Id="rId4" Type="http://schemas.openxmlformats.org/officeDocument/2006/relationships/hyperlink" Target="https://www.quora.com/What-did-Richard-Feynman-mean-when-he-said-What-I-cannot-create-I-do-not-understand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91.png"/><Relationship Id="rId7" Type="http://schemas.openxmlformats.org/officeDocument/2006/relationships/image" Target="../media/image88.png"/><Relationship Id="rId8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5" Type="http://schemas.openxmlformats.org/officeDocument/2006/relationships/image" Target="../media/image87.png"/><Relationship Id="rId6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83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9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152.png"/></Relationships>
</file>

<file path=ppt/slides/_rels/slide9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93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4" Type="http://schemas.openxmlformats.org/officeDocument/2006/relationships/image" Target="../media/image99.png"/><Relationship Id="rId5" Type="http://schemas.openxmlformats.org/officeDocument/2006/relationships/image" Target="../media/image87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93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5" Type="http://schemas.openxmlformats.org/officeDocument/2006/relationships/image" Target="../media/image102.png"/><Relationship Id="rId14" Type="http://schemas.openxmlformats.org/officeDocument/2006/relationships/image" Target="../media/image103.png"/><Relationship Id="rId16" Type="http://schemas.openxmlformats.org/officeDocument/2006/relationships/image" Target="../media/image99.png"/><Relationship Id="rId5" Type="http://schemas.openxmlformats.org/officeDocument/2006/relationships/image" Target="../media/image87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93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5" Type="http://schemas.openxmlformats.org/officeDocument/2006/relationships/image" Target="../media/image102.png"/><Relationship Id="rId14" Type="http://schemas.openxmlformats.org/officeDocument/2006/relationships/image" Target="../media/image103.png"/><Relationship Id="rId16" Type="http://schemas.openxmlformats.org/officeDocument/2006/relationships/image" Target="../media/image99.png"/><Relationship Id="rId5" Type="http://schemas.openxmlformats.org/officeDocument/2006/relationships/image" Target="../media/image87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2.png"/><Relationship Id="rId10" Type="http://schemas.openxmlformats.org/officeDocument/2006/relationships/image" Target="../media/image93.png"/><Relationship Id="rId13" Type="http://schemas.openxmlformats.org/officeDocument/2006/relationships/image" Target="../media/image96.png"/><Relationship Id="rId12" Type="http://schemas.openxmlformats.org/officeDocument/2006/relationships/image" Target="../media/image97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5.png"/><Relationship Id="rId15" Type="http://schemas.openxmlformats.org/officeDocument/2006/relationships/image" Target="../media/image106.png"/><Relationship Id="rId14" Type="http://schemas.openxmlformats.org/officeDocument/2006/relationships/image" Target="../media/image103.png"/><Relationship Id="rId17" Type="http://schemas.openxmlformats.org/officeDocument/2006/relationships/image" Target="../media/image105.png"/><Relationship Id="rId16" Type="http://schemas.openxmlformats.org/officeDocument/2006/relationships/image" Target="../media/image104.png"/><Relationship Id="rId5" Type="http://schemas.openxmlformats.org/officeDocument/2006/relationships/image" Target="../media/image87.png"/><Relationship Id="rId19" Type="http://schemas.openxmlformats.org/officeDocument/2006/relationships/image" Target="../media/image99.png"/><Relationship Id="rId6" Type="http://schemas.openxmlformats.org/officeDocument/2006/relationships/image" Target="../media/image101.png"/><Relationship Id="rId18" Type="http://schemas.openxmlformats.org/officeDocument/2006/relationships/image" Target="../media/image102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9.png"/><Relationship Id="rId11" Type="http://schemas.openxmlformats.org/officeDocument/2006/relationships/image" Target="../media/image93.png"/><Relationship Id="rId10" Type="http://schemas.openxmlformats.org/officeDocument/2006/relationships/image" Target="../media/image95.png"/><Relationship Id="rId13" Type="http://schemas.openxmlformats.org/officeDocument/2006/relationships/image" Target="../media/image97.png"/><Relationship Id="rId12" Type="http://schemas.openxmlformats.org/officeDocument/2006/relationships/image" Target="../media/image152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03.png"/><Relationship Id="rId14" Type="http://schemas.openxmlformats.org/officeDocument/2006/relationships/image" Target="../media/image96.png"/><Relationship Id="rId17" Type="http://schemas.openxmlformats.org/officeDocument/2006/relationships/image" Target="../media/image104.png"/><Relationship Id="rId16" Type="http://schemas.openxmlformats.org/officeDocument/2006/relationships/image" Target="../media/image106.png"/><Relationship Id="rId5" Type="http://schemas.openxmlformats.org/officeDocument/2006/relationships/image" Target="../media/image87.png"/><Relationship Id="rId19" Type="http://schemas.openxmlformats.org/officeDocument/2006/relationships/image" Target="../media/image108.png"/><Relationship Id="rId6" Type="http://schemas.openxmlformats.org/officeDocument/2006/relationships/image" Target="../media/image101.png"/><Relationship Id="rId18" Type="http://schemas.openxmlformats.org/officeDocument/2006/relationships/image" Target="../media/image102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2.png"/><Relationship Id="rId11" Type="http://schemas.openxmlformats.org/officeDocument/2006/relationships/image" Target="../media/image93.png"/><Relationship Id="rId22" Type="http://schemas.openxmlformats.org/officeDocument/2006/relationships/image" Target="../media/image109.png"/><Relationship Id="rId10" Type="http://schemas.openxmlformats.org/officeDocument/2006/relationships/image" Target="../media/image95.png"/><Relationship Id="rId21" Type="http://schemas.openxmlformats.org/officeDocument/2006/relationships/image" Target="../media/image108.png"/><Relationship Id="rId13" Type="http://schemas.openxmlformats.org/officeDocument/2006/relationships/image" Target="../media/image97.png"/><Relationship Id="rId12" Type="http://schemas.openxmlformats.org/officeDocument/2006/relationships/image" Target="../media/image152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10.png"/><Relationship Id="rId14" Type="http://schemas.openxmlformats.org/officeDocument/2006/relationships/image" Target="../media/image96.png"/><Relationship Id="rId17" Type="http://schemas.openxmlformats.org/officeDocument/2006/relationships/image" Target="../media/image103.png"/><Relationship Id="rId16" Type="http://schemas.openxmlformats.org/officeDocument/2006/relationships/image" Target="../media/image111.png"/><Relationship Id="rId5" Type="http://schemas.openxmlformats.org/officeDocument/2006/relationships/image" Target="../media/image87.png"/><Relationship Id="rId19" Type="http://schemas.openxmlformats.org/officeDocument/2006/relationships/image" Target="../media/image104.png"/><Relationship Id="rId6" Type="http://schemas.openxmlformats.org/officeDocument/2006/relationships/image" Target="../media/image101.png"/><Relationship Id="rId18" Type="http://schemas.openxmlformats.org/officeDocument/2006/relationships/image" Target="../media/image106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8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2.png"/><Relationship Id="rId11" Type="http://schemas.openxmlformats.org/officeDocument/2006/relationships/image" Target="../media/image93.png"/><Relationship Id="rId10" Type="http://schemas.openxmlformats.org/officeDocument/2006/relationships/image" Target="../media/image95.png"/><Relationship Id="rId21" Type="http://schemas.openxmlformats.org/officeDocument/2006/relationships/image" Target="../media/image109.png"/><Relationship Id="rId13" Type="http://schemas.openxmlformats.org/officeDocument/2006/relationships/image" Target="../media/image97.png"/><Relationship Id="rId12" Type="http://schemas.openxmlformats.org/officeDocument/2006/relationships/image" Target="../media/image152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107.png"/><Relationship Id="rId15" Type="http://schemas.openxmlformats.org/officeDocument/2006/relationships/image" Target="../media/image110.png"/><Relationship Id="rId14" Type="http://schemas.openxmlformats.org/officeDocument/2006/relationships/image" Target="../media/image96.png"/><Relationship Id="rId17" Type="http://schemas.openxmlformats.org/officeDocument/2006/relationships/image" Target="../media/image103.png"/><Relationship Id="rId16" Type="http://schemas.openxmlformats.org/officeDocument/2006/relationships/image" Target="../media/image111.png"/><Relationship Id="rId5" Type="http://schemas.openxmlformats.org/officeDocument/2006/relationships/image" Target="../media/image87.png"/><Relationship Id="rId19" Type="http://schemas.openxmlformats.org/officeDocument/2006/relationships/image" Target="../media/image104.png"/><Relationship Id="rId6" Type="http://schemas.openxmlformats.org/officeDocument/2006/relationships/image" Target="../media/image101.png"/><Relationship Id="rId18" Type="http://schemas.openxmlformats.org/officeDocument/2006/relationships/image" Target="../media/image106.png"/><Relationship Id="rId7" Type="http://schemas.openxmlformats.org/officeDocument/2006/relationships/image" Target="../media/image100.png"/><Relationship Id="rId8" Type="http://schemas.openxmlformats.org/officeDocument/2006/relationships/image" Target="../media/image98.png"/></Relationships>
</file>

<file path=ppt/slides/_rels/slide9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3.png"/><Relationship Id="rId10" Type="http://schemas.openxmlformats.org/officeDocument/2006/relationships/image" Target="../media/image96.png"/><Relationship Id="rId13" Type="http://schemas.openxmlformats.org/officeDocument/2006/relationships/image" Target="../media/image104.png"/><Relationship Id="rId12" Type="http://schemas.openxmlformats.org/officeDocument/2006/relationships/image" Target="../media/image106.png"/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7.png"/><Relationship Id="rId15" Type="http://schemas.openxmlformats.org/officeDocument/2006/relationships/image" Target="../media/image109.png"/><Relationship Id="rId14" Type="http://schemas.openxmlformats.org/officeDocument/2006/relationships/image" Target="../media/image102.png"/><Relationship Id="rId17" Type="http://schemas.openxmlformats.org/officeDocument/2006/relationships/image" Target="../media/image99.png"/><Relationship Id="rId16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95.png"/><Relationship Id="rId7" Type="http://schemas.openxmlformats.org/officeDocument/2006/relationships/image" Target="../media/image93.png"/><Relationship Id="rId8" Type="http://schemas.openxmlformats.org/officeDocument/2006/relationships/image" Target="../media/image1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Shape 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Shape 391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Deep Neural Network</a:t>
            </a:r>
            <a:endParaRPr/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904551" y="5709850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1808374" y="7870825"/>
            <a:ext cx="86535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1825228" y="9285089"/>
            <a:ext cx="14716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cost(W)=4.67</a:t>
            </a:r>
            <a:endParaRPr/>
          </a:p>
        </p:txBody>
      </p:sp>
      <p:pic>
        <p:nvPicPr>
          <p:cNvPr descr="pasted-image.png" id="467" name="Shape 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68" name="Shape 4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253" y="3115933"/>
            <a:ext cx="90369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" name="Shape 1741"/>
          <p:cNvCxnSpPr>
            <a:stCxn id="1742" idx="3"/>
            <a:endCxn id="174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3" name="Shape 174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744" name="Shape 1744"/>
          <p:cNvCxnSpPr>
            <a:stCxn id="1743" idx="6"/>
            <a:endCxn id="174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5" name="Shape 174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746" name="Shape 1746"/>
          <p:cNvCxnSpPr>
            <a:stCxn id="1745" idx="6"/>
            <a:endCxn id="174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7" name="Shape 174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748" name="Shape 1748"/>
          <p:cNvCxnSpPr>
            <a:stCxn id="174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49" name="Shape 174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750" name="Shape 1750"/>
          <p:cNvCxnSpPr>
            <a:stCxn id="174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51" name="Shape 175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2" name="Shape 175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53" name="Shape 1753"/>
          <p:cNvCxnSpPr>
            <a:endCxn id="174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54" name="Shape 175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5" name="Shape 175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6" name="Shape 175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7" name="Shape 175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758" name="Shape 1758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759" name="Shape 1759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60" name="Shape 1760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761" name="Shape 1761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62" name="Shape 1762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742" name="Shape 174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63" name="Shape 17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Shape 17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Shape 17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Shape 17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Shape 17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8" name="Shape 176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9" name="Shape 176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0" name="Shape 177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Shape 177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Shape 177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73" name="Shape 177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Shape 1774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3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 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d_b)]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75" name="Shape 177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Shape 177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77" name="Shape 1777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82" name="Shape 1782"/>
          <p:cNvCxnSpPr>
            <a:stCxn id="1783" idx="3"/>
            <a:endCxn id="1784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4" name="Shape 1784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785" name="Shape 1785"/>
          <p:cNvCxnSpPr>
            <a:stCxn id="1784" idx="6"/>
            <a:endCxn id="1786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6" name="Shape 1786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787" name="Shape 1787"/>
          <p:cNvCxnSpPr>
            <a:stCxn id="1786" idx="6"/>
            <a:endCxn id="1788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88" name="Shape 1788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789" name="Shape 1789"/>
          <p:cNvCxnSpPr>
            <a:stCxn id="1788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0" name="Shape 1790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791" name="Shape 1791"/>
          <p:cNvCxnSpPr>
            <a:stCxn id="1790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92" name="Shape 1792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3" name="Shape 1793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94" name="Shape 1794"/>
          <p:cNvCxnSpPr>
            <a:endCxn id="1786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95" name="Shape 1795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6" name="Shape 1796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7" name="Shape 1797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8" name="Shape 1798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799" name="Shape 179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800" name="Shape 180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801" name="Shape 180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802" name="Shape 180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803" name="Shape 180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783" name="Shape 1783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04" name="Shape 18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Shape 18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Shape 18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Shape 18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Shape 18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Shape 180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Shape 18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Shape 18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Shape 18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Shape 181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4" name="Shape 181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5" name="Shape 1815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a1)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3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tf.assign(W, W - learning_rate * d_W / N), # sample size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tf.assign(b, b - learning_rate * tf.reduce_sum(d_b))]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16" name="Shape 181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Shape 18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818" name="Shape 181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Shape 182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Backpropagation!!</a:t>
            </a:r>
            <a:endParaRPr/>
          </a:p>
        </p:txBody>
      </p:sp>
      <p:grpSp>
        <p:nvGrpSpPr>
          <p:cNvPr id="1824" name="Shape 1824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825" name="Shape 18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6" name="Shape 18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7" name="Shape 18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Shape 18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Shape 1829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Shape 18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pic>
        <p:nvPicPr>
          <p:cNvPr id="1835" name="Shape 1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320" y="4226874"/>
            <a:ext cx="13609500" cy="5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Shape 1836"/>
          <p:cNvSpPr/>
          <p:nvPr/>
        </p:nvSpPr>
        <p:spPr>
          <a:xfrm>
            <a:off x="14726073" y="3154362"/>
            <a:ext cx="5379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0604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55060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 function</a:t>
            </a:r>
            <a:endParaRPr/>
          </a:p>
        </p:txBody>
      </p:sp>
      <p:sp>
        <p:nvSpPr>
          <p:cNvPr id="1837" name="Shape 1837"/>
          <p:cNvSpPr/>
          <p:nvPr/>
        </p:nvSpPr>
        <p:spPr>
          <a:xfrm rot="5747465">
            <a:off x="14425839" y="4973639"/>
            <a:ext cx="2464779" cy="451111"/>
          </a:xfrm>
          <a:prstGeom prst="rightArrow">
            <a:avLst>
              <a:gd fmla="val 31472" name="adj1"/>
              <a:gd fmla="val 87354" name="adj2"/>
            </a:avLst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Shape 184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pic>
        <p:nvPicPr>
          <p:cNvPr id="1843" name="Shape 18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9370" y="5017334"/>
            <a:ext cx="17565300" cy="4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Shape 18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55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Shape 184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go deep &amp; wide!</a:t>
            </a:r>
            <a:endParaRPr/>
          </a:p>
        </p:txBody>
      </p:sp>
      <p:pic>
        <p:nvPicPr>
          <p:cNvPr id="1850" name="Shape 18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78" y="4687458"/>
            <a:ext cx="21154500" cy="60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Shape 18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9950" y="6356350"/>
            <a:ext cx="12290400" cy="44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Shape 18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  <a:endParaRPr/>
          </a:p>
        </p:txBody>
      </p:sp>
      <p:pic>
        <p:nvPicPr>
          <p:cNvPr id="1857" name="Shape 1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Shape 18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  <a:endParaRPr/>
          </a:p>
        </p:txBody>
      </p:sp>
      <p:pic>
        <p:nvPicPr>
          <p:cNvPr id="1863" name="Shape 18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Shape 18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12750" y="4572000"/>
            <a:ext cx="12212700" cy="58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Shape 186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9 hidden layers!</a:t>
            </a:r>
            <a:endParaRPr/>
          </a:p>
        </p:txBody>
      </p:sp>
      <p:pic>
        <p:nvPicPr>
          <p:cNvPr id="1870" name="Shape 18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916" y="4063810"/>
            <a:ext cx="14415900" cy="82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Shape 18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54203" y="3342347"/>
            <a:ext cx="13998000" cy="91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" name="Shape 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8084966" y="-3783204"/>
            <a:ext cx="8561400" cy="207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Shape 187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visualization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  <a:endParaRPr/>
          </a:p>
        </p:txBody>
      </p:sp>
      <p:pic>
        <p:nvPicPr>
          <p:cNvPr descr="pasted-image.pdf"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218733"/>
            <a:ext cx="9036844" cy="17680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75" name="Shape 4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843" y="5393531"/>
            <a:ext cx="10679907" cy="792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Shape 188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results?</a:t>
            </a:r>
            <a:endParaRPr/>
          </a:p>
        </p:txBody>
      </p:sp>
      <p:pic>
        <p:nvPicPr>
          <p:cNvPr id="1883" name="Shape 18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0" y="4133551"/>
            <a:ext cx="15900300" cy="80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Shape 18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42511" y="9798634"/>
            <a:ext cx="6279000" cy="39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Shape 1889"/>
          <p:cNvSpPr txBox="1"/>
          <p:nvPr>
            <p:ph type="title"/>
          </p:nvPr>
        </p:nvSpPr>
        <p:spPr>
          <a:xfrm>
            <a:off x="7807904" y="390033"/>
            <a:ext cx="24427800" cy="54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&amp;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</a:t>
            </a:r>
            <a:endParaRPr/>
          </a:p>
        </p:txBody>
      </p:sp>
      <p:pic>
        <p:nvPicPr>
          <p:cNvPr id="1890" name="Shape 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821" y="7065437"/>
            <a:ext cx="16420200" cy="650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Shape 18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3387" y="379124"/>
            <a:ext cx="15505200" cy="6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Shape 1892"/>
          <p:cNvSpPr/>
          <p:nvPr/>
        </p:nvSpPr>
        <p:spPr>
          <a:xfrm>
            <a:off x="739701" y="-118625"/>
            <a:ext cx="37533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</a:t>
            </a:r>
            <a:endParaRPr/>
          </a:p>
        </p:txBody>
      </p:sp>
      <p:sp>
        <p:nvSpPr>
          <p:cNvPr id="1893" name="Shape 1893"/>
          <p:cNvSpPr/>
          <p:nvPr/>
        </p:nvSpPr>
        <p:spPr>
          <a:xfrm>
            <a:off x="1643536" y="6291262"/>
            <a:ext cx="35970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6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accuracy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Shape 189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What’s wrong?</a:t>
            </a:r>
            <a:endParaRPr/>
          </a:p>
        </p:txBody>
      </p:sp>
      <p:grpSp>
        <p:nvGrpSpPr>
          <p:cNvPr id="1899" name="Shape 1899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00" name="Shape 190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1" name="Shape 19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2" name="Shape 19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3" name="Shape 19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4" name="Shape 1904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Shape 190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(chain rule)</a:t>
            </a:r>
            <a:endParaRPr/>
          </a:p>
        </p:txBody>
      </p:sp>
      <p:sp>
        <p:nvSpPr>
          <p:cNvPr id="1910" name="Shape 1910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1" name="Shape 1911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2" name="Shape 1912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3" name="Shape 1913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4" name="Shape 1914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15" name="Shape 19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8419" y="3786186"/>
            <a:ext cx="19347300" cy="819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Shape 1916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  <p:pic>
        <p:nvPicPr>
          <p:cNvPr id="1917" name="Shape 19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72650" y="6270800"/>
            <a:ext cx="1985700" cy="1760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Shape 192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Vanishing gradient (NN winter2: 1986-2006)</a:t>
            </a:r>
            <a:endParaRPr/>
          </a:p>
        </p:txBody>
      </p:sp>
      <p:grpSp>
        <p:nvGrpSpPr>
          <p:cNvPr id="1923" name="Shape 192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924" name="Shape 19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Shape 19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6" name="Shape 19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7" name="Shape 19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8" name="Shape 192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9" name="Shape 1929"/>
          <p:cNvSpPr/>
          <p:nvPr/>
        </p:nvSpPr>
        <p:spPr>
          <a:xfrm>
            <a:off x="939937" y="5691128"/>
            <a:ext cx="5847300" cy="4413000"/>
          </a:xfrm>
          <a:prstGeom prst="rect">
            <a:avLst/>
          </a:prstGeom>
          <a:solidFill>
            <a:srgbClr val="FFFFFF">
              <a:alpha val="8314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0" name="Shape 1930"/>
          <p:cNvSpPr/>
          <p:nvPr/>
        </p:nvSpPr>
        <p:spPr>
          <a:xfrm>
            <a:off x="6793983" y="5470857"/>
            <a:ext cx="10103100" cy="4413000"/>
          </a:xfrm>
          <a:prstGeom prst="rect">
            <a:avLst/>
          </a:prstGeom>
          <a:solidFill>
            <a:srgbClr val="FFFFFF">
              <a:alpha val="62750"/>
            </a:srgbClr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31" name="Shape 19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2250" y="9883850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Shape 1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5550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3" name="Shape 19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825" y="9875525"/>
            <a:ext cx="1432219" cy="1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Shape 1938"/>
          <p:cNvSpPr txBox="1"/>
          <p:nvPr>
            <p:ph type="title"/>
          </p:nvPr>
        </p:nvSpPr>
        <p:spPr>
          <a:xfrm>
            <a:off x="-21835" y="32460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Geoffrey Hinton’s summary of findings up to today</a:t>
            </a:r>
            <a:endParaRPr/>
          </a:p>
        </p:txBody>
      </p:sp>
      <p:sp>
        <p:nvSpPr>
          <p:cNvPr id="1939" name="Shape 1939"/>
          <p:cNvSpPr txBox="1"/>
          <p:nvPr>
            <p:ph idx="1" type="body"/>
          </p:nvPr>
        </p:nvSpPr>
        <p:spPr>
          <a:xfrm>
            <a:off x="2370176" y="3860764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labeled datasets were thousands of times too small.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Our computers were millions of times too slow.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A6AAA9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A6AAA9"/>
                </a:solidFill>
                <a:latin typeface="Gill Sans"/>
                <a:ea typeface="Gill Sans"/>
                <a:cs typeface="Gill Sans"/>
                <a:sym typeface="Gill Sans"/>
              </a:rPr>
              <a:t>We initialized the weights in a stupid way.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chemeClr val="accent1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We used the wrong type of non-linearity.</a:t>
            </a:r>
            <a:endParaRPr/>
          </a:p>
        </p:txBody>
      </p:sp>
      <p:sp>
        <p:nvSpPr>
          <p:cNvPr id="1940" name="Shape 1940"/>
          <p:cNvSpPr/>
          <p:nvPr/>
        </p:nvSpPr>
        <p:spPr>
          <a:xfrm>
            <a:off x="10263250" y="12822075"/>
            <a:ext cx="139977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http://www.andreykurenkov.com/writing/a-brief-history-of-neural-nets-and-deep-learning-part-4/</a:t>
            </a:r>
            <a:r>
              <a:rPr b="0" i="0" lang="en-US" sz="2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Shape 1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Sigmoid!</a:t>
            </a:r>
            <a:endParaRPr/>
          </a:p>
        </p:txBody>
      </p:sp>
      <p:pic>
        <p:nvPicPr>
          <p:cNvPr id="1946" name="Shape 1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2531" y="4472774"/>
            <a:ext cx="16447500" cy="6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Shape 1947"/>
          <p:cNvSpPr/>
          <p:nvPr/>
        </p:nvSpPr>
        <p:spPr>
          <a:xfrm>
            <a:off x="16159941" y="5782457"/>
            <a:ext cx="15282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8" name="Shape 1948"/>
          <p:cNvSpPr/>
          <p:nvPr/>
        </p:nvSpPr>
        <p:spPr>
          <a:xfrm>
            <a:off x="15713320" y="6628436"/>
            <a:ext cx="1271700" cy="138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9" name="Shape 1949"/>
          <p:cNvSpPr/>
          <p:nvPr/>
        </p:nvSpPr>
        <p:spPr>
          <a:xfrm>
            <a:off x="13207483" y="6887598"/>
            <a:ext cx="2647200" cy="315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0" name="Shape 1950"/>
          <p:cNvSpPr/>
          <p:nvPr/>
        </p:nvSpPr>
        <p:spPr>
          <a:xfrm>
            <a:off x="11274984" y="8884397"/>
            <a:ext cx="2873700" cy="17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1" name="Shape 1951"/>
          <p:cNvSpPr/>
          <p:nvPr/>
        </p:nvSpPr>
        <p:spPr>
          <a:xfrm>
            <a:off x="4292514" y="10543483"/>
            <a:ext cx="6954300" cy="139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Shape 195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  <a:endParaRPr/>
          </a:p>
        </p:txBody>
      </p:sp>
      <p:pic>
        <p:nvPicPr>
          <p:cNvPr id="1957" name="Shape 1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Shape 196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ReLU: Rectified Linear Unit</a:t>
            </a:r>
            <a:endParaRPr/>
          </a:p>
        </p:txBody>
      </p:sp>
      <p:pic>
        <p:nvPicPr>
          <p:cNvPr id="1963" name="Shape 19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6516" y="5009203"/>
            <a:ext cx="9592500" cy="369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Shape 1964"/>
          <p:cNvSpPr/>
          <p:nvPr/>
        </p:nvSpPr>
        <p:spPr>
          <a:xfrm>
            <a:off x="6454457" y="8810095"/>
            <a:ext cx="119322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tf.sigmoid(tf.matmul(X, W1) + b1)</a:t>
            </a:r>
            <a:endParaRPr/>
          </a:p>
        </p:txBody>
      </p:sp>
      <p:sp>
        <p:nvSpPr>
          <p:cNvPr id="1965" name="Shape 1965"/>
          <p:cNvSpPr/>
          <p:nvPr/>
        </p:nvSpPr>
        <p:spPr>
          <a:xfrm>
            <a:off x="6618287" y="10994495"/>
            <a:ext cx="116046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L1 = tf.nn.relu(tf.matmul(X, W1) + b1)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Shape 1970"/>
          <p:cNvSpPr txBox="1"/>
          <p:nvPr>
            <p:ph type="title"/>
          </p:nvPr>
        </p:nvSpPr>
        <p:spPr>
          <a:xfrm>
            <a:off x="-21836" y="-241300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/>
          </a:p>
        </p:txBody>
      </p:sp>
      <p:pic>
        <p:nvPicPr>
          <p:cNvPr id="1971" name="Shape 1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3872" y="1867752"/>
            <a:ext cx="13361100" cy="112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  <a:endParaRPr/>
          </a:p>
        </p:txBody>
      </p:sp>
      <p:pic>
        <p:nvPicPr>
          <p:cNvPr descr="pasted-image.pdf" id="481" name="Shape 4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8910" y="8267630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82" name="Shape 4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4934" y="4185507"/>
            <a:ext cx="9358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83" name="Shape 4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355443" y="3786206"/>
            <a:ext cx="10680000" cy="7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Shape 1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  <a:endParaRPr/>
          </a:p>
        </p:txBody>
      </p:sp>
      <p:pic>
        <p:nvPicPr>
          <p:cNvPr id="1977" name="Shape 19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351" y="4268403"/>
            <a:ext cx="16484700" cy="779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2" name="Shape 19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0324" y="3227417"/>
            <a:ext cx="6134700" cy="101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3" name="Shape 1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Works very well</a:t>
            </a:r>
            <a:endParaRPr/>
          </a:p>
        </p:txBody>
      </p:sp>
      <p:pic>
        <p:nvPicPr>
          <p:cNvPr id="1984" name="Shape 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43900" y="2721876"/>
            <a:ext cx="7256100" cy="111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9" name="Shape 19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2683" y="1791791"/>
            <a:ext cx="21262200" cy="117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Shape 19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  <a:endParaRPr/>
          </a:p>
        </p:txBody>
      </p:sp>
      <p:sp>
        <p:nvSpPr>
          <p:cNvPr id="1991" name="Shape 1991"/>
          <p:cNvSpPr/>
          <p:nvPr/>
        </p:nvSpPr>
        <p:spPr>
          <a:xfrm>
            <a:off x="18961100" y="4043362"/>
            <a:ext cx="24129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/>
          </a:p>
        </p:txBody>
      </p:sp>
      <p:sp>
        <p:nvSpPr>
          <p:cNvPr id="1992" name="Shape 1992"/>
          <p:cNvSpPr/>
          <p:nvPr/>
        </p:nvSpPr>
        <p:spPr>
          <a:xfrm>
            <a:off x="8602344" y="110283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  <a:endParaRPr/>
          </a:p>
        </p:txBody>
      </p:sp>
      <p:sp>
        <p:nvSpPr>
          <p:cNvPr id="1993" name="Shape 1993"/>
          <p:cNvSpPr/>
          <p:nvPr/>
        </p:nvSpPr>
        <p:spPr>
          <a:xfrm>
            <a:off x="8881744" y="8945562"/>
            <a:ext cx="17436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ReLU</a:t>
            </a:r>
            <a:endParaRPr/>
          </a:p>
        </p:txBody>
      </p:sp>
      <p:sp>
        <p:nvSpPr>
          <p:cNvPr id="1994" name="Shape 1994"/>
          <p:cNvSpPr/>
          <p:nvPr/>
        </p:nvSpPr>
        <p:spPr>
          <a:xfrm>
            <a:off x="6223000" y="3949700"/>
            <a:ext cx="8868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5" name="Shape 1995"/>
          <p:cNvSpPr/>
          <p:nvPr/>
        </p:nvSpPr>
        <p:spPr>
          <a:xfrm>
            <a:off x="19202400" y="10071100"/>
            <a:ext cx="1449600" cy="7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6" name="Shape 1996"/>
          <p:cNvSpPr/>
          <p:nvPr/>
        </p:nvSpPr>
        <p:spPr>
          <a:xfrm rot="1486445">
            <a:off x="5422227" y="7199298"/>
            <a:ext cx="14720026" cy="1728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1" name="Shape 20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706" y="-1"/>
            <a:ext cx="244563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Shape 20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Activation functions on CIFAR-10</a:t>
            </a:r>
            <a:endParaRPr/>
          </a:p>
        </p:txBody>
      </p:sp>
      <p:pic>
        <p:nvPicPr>
          <p:cNvPr id="2007" name="Shape 20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66940" y="5371851"/>
            <a:ext cx="19010700" cy="44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Shape 2008"/>
          <p:cNvSpPr/>
          <p:nvPr/>
        </p:nvSpPr>
        <p:spPr>
          <a:xfrm>
            <a:off x="15707359" y="11993562"/>
            <a:ext cx="5872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[Mishkin et al. 2015]</a:t>
            </a:r>
            <a:endParaRPr/>
          </a:p>
        </p:txBody>
      </p:sp>
      <p:sp>
        <p:nvSpPr>
          <p:cNvPr id="2009" name="Shape 2009"/>
          <p:cNvSpPr/>
          <p:nvPr/>
        </p:nvSpPr>
        <p:spPr>
          <a:xfrm>
            <a:off x="-889000" y="5371851"/>
            <a:ext cx="7052700" cy="503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Shape 20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425" y="668400"/>
            <a:ext cx="12437874" cy="124378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Shape 2015"/>
          <p:cNvSpPr txBox="1"/>
          <p:nvPr>
            <p:ph type="title"/>
          </p:nvPr>
        </p:nvSpPr>
        <p:spPr>
          <a:xfrm>
            <a:off x="10546928" y="2444475"/>
            <a:ext cx="10614900" cy="4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Watchout overfitting!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Shape 2020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Overfitting</a:t>
            </a:r>
            <a:endParaRPr/>
          </a:p>
        </p:txBody>
      </p:sp>
      <p:pic>
        <p:nvPicPr>
          <p:cNvPr id="2021" name="Shape 2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773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Shape 20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0051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Shape 20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4861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4" name="Shape 2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43639" y="4379821"/>
            <a:ext cx="9723600" cy="88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Shape 20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43919" y="9180895"/>
            <a:ext cx="1374600" cy="12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Shape 20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68728" y="8414559"/>
            <a:ext cx="1273800" cy="7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Shape 2031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Am I overfitting?</a:t>
            </a:r>
            <a:endParaRPr/>
          </a:p>
        </p:txBody>
      </p:sp>
      <p:sp>
        <p:nvSpPr>
          <p:cNvPr id="2032" name="Shape 2032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Very high accuracy on the training dataset (eg: 0.99)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Poor accuracy on the test data set (0.85)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Shape 203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Solutions for overfitting</a:t>
            </a:r>
            <a:endParaRPr/>
          </a:p>
        </p:txBody>
      </p:sp>
      <p:sp>
        <p:nvSpPr>
          <p:cNvPr id="2038" name="Shape 2038"/>
          <p:cNvSpPr txBox="1"/>
          <p:nvPr>
            <p:ph idx="1" type="body"/>
          </p:nvPr>
        </p:nvSpPr>
        <p:spPr>
          <a:xfrm>
            <a:off x="3639687" y="3860764"/>
            <a:ext cx="171045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training data!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Reduce the number of features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1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Shape 204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/>
          </a:p>
        </p:txBody>
      </p:sp>
      <p:sp>
        <p:nvSpPr>
          <p:cNvPr id="2044" name="Shape 2044"/>
          <p:cNvSpPr txBox="1"/>
          <p:nvPr>
            <p:ph idx="1" type="body"/>
          </p:nvPr>
        </p:nvSpPr>
        <p:spPr>
          <a:xfrm>
            <a:off x="4833937" y="3540004"/>
            <a:ext cx="1471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Let’s not have too big numbers in the weight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Classification</a:t>
            </a:r>
            <a:endParaRPr/>
          </a:p>
        </p:txBody>
      </p:sp>
      <p:pic>
        <p:nvPicPr>
          <p:cNvPr descr="pasted-image.png" id="489" name="Shape 4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90" name="Shape 4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jpeg" id="491" name="Shape 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2469" y="5486400"/>
            <a:ext cx="4013201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Shape 20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300" y="644475"/>
            <a:ext cx="23390699" cy="131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Shape 2050"/>
          <p:cNvSpPr txBox="1"/>
          <p:nvPr>
            <p:ph type="title"/>
          </p:nvPr>
        </p:nvSpPr>
        <p:spPr>
          <a:xfrm>
            <a:off x="4833937" y="-785813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Regularization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Shape 20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949"/>
            <a:ext cx="24342699" cy="1364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Shape 2060"/>
          <p:cNvSpPr txBox="1"/>
          <p:nvPr>
            <p:ph type="title"/>
          </p:nvPr>
        </p:nvSpPr>
        <p:spPr>
          <a:xfrm>
            <a:off x="126307" y="357187"/>
            <a:ext cx="24131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Dropout:  A Simple Way to Prevent  Neural Networks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from Overfitting [Srivastava et al. 2014]</a:t>
            </a:r>
            <a:endParaRPr/>
          </a:p>
        </p:txBody>
      </p:sp>
      <p:pic>
        <p:nvPicPr>
          <p:cNvPr id="2061" name="Shape 20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9331" y="3361224"/>
            <a:ext cx="16345200" cy="83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Shape 20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27" y="-1590"/>
            <a:ext cx="24389700" cy="137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Shape 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340" y="68366"/>
            <a:ext cx="24440700" cy="136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Shape 2076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7" name="Shape 2077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  <a:endParaRPr sz="2900"/>
          </a:p>
        </p:txBody>
      </p:sp>
      <p:sp>
        <p:nvSpPr>
          <p:cNvPr id="2078" name="Shape 2078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  <a:endParaRPr/>
          </a:p>
        </p:txBody>
      </p:sp>
      <p:sp>
        <p:nvSpPr>
          <p:cNvPr id="2079" name="Shape 2079"/>
          <p:cNvSpPr/>
          <p:nvPr/>
        </p:nvSpPr>
        <p:spPr>
          <a:xfrm>
            <a:off x="167900" y="7557275"/>
            <a:ext cx="14242200" cy="528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Shape 2084"/>
          <p:cNvSpPr txBox="1"/>
          <p:nvPr/>
        </p:nvSpPr>
        <p:spPr>
          <a:xfrm>
            <a:off x="0" y="1855550"/>
            <a:ext cx="20398500" cy="114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dropout (keep_prob) rate  0.7 on training, but should be 1 for testing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 = tf.placeholder(tf.float32)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"W1"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tf.nn.relu(tf.matmul(X, W1) + b1)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tf.nn.dropout(L1,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tf.get_variable(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"W2"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shape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29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512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tf.nn.relu(tf.matmul(L1, W2) + b2)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tf.nn.dropout(L2, </a:t>
            </a:r>
            <a:r>
              <a:rPr b="1" lang="en-US" sz="35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</a:t>
            </a:r>
            <a:r>
              <a:rPr b="1" lang="en-US" sz="3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=keep_prob)</a:t>
            </a:r>
            <a:endParaRPr b="1" sz="3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my model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 </a:t>
            </a:r>
            <a:r>
              <a:rPr b="1"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batch_xs, batch_ys = mnist.train.next_batch(batch_size)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feed_dict = {X: batch_xs, Y: batch_ys, </a:t>
            </a:r>
            <a:r>
              <a:rPr b="1" lang="en-US" sz="3500">
                <a:solidFill>
                  <a:srgbClr val="783F04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0.7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29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Test model and check accuracy</a:t>
            </a:r>
            <a:endParaRPr i="1" sz="29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[...]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'Accuracy:'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sess.run(accuracy, </a:t>
            </a:r>
            <a:r>
              <a:rPr lang="en-US" sz="29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X: mnist.test.images, Y: mnist.test.labels, </a:t>
            </a:r>
            <a:r>
              <a:rPr b="1" lang="en-US" sz="350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keep_prob: 1</a:t>
            </a:r>
            <a:r>
              <a:rPr lang="en-US" sz="2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}))</a:t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5" name="Shape 2085"/>
          <p:cNvSpPr txBox="1"/>
          <p:nvPr/>
        </p:nvSpPr>
        <p:spPr>
          <a:xfrm>
            <a:off x="8468467" y="12633600"/>
            <a:ext cx="159153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https://github.com/hunkim/DeepLearningZeroToAll/blob/master/lab-10-5-mnist_nn_dropout.py</a:t>
            </a:r>
            <a:r>
              <a:rPr lang="en-US" sz="2900">
                <a:solidFill>
                  <a:schemeClr val="dk1"/>
                </a:solidFill>
              </a:rPr>
              <a:t> </a:t>
            </a:r>
            <a:endParaRPr sz="2900"/>
          </a:p>
        </p:txBody>
      </p:sp>
      <p:sp>
        <p:nvSpPr>
          <p:cNvPr id="2086" name="Shape 2086"/>
          <p:cNvSpPr txBox="1"/>
          <p:nvPr>
            <p:ph type="title"/>
          </p:nvPr>
        </p:nvSpPr>
        <p:spPr>
          <a:xfrm>
            <a:off x="4833925" y="-23824"/>
            <a:ext cx="14716200" cy="18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 implementation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Shape 209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2092" name="Shape 2092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XOR with Logistic Regression (Binary classification)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Solution: Deep Neural Network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Challenges of DNN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Computing gradients: chain rules and back propagation  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Vanishing Gradients: Relu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Overfitting: regularization, dropouts   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Shape 209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Lab items</a:t>
            </a:r>
            <a:endParaRPr/>
          </a:p>
        </p:txBody>
      </p:sp>
      <p:sp>
        <p:nvSpPr>
          <p:cNvPr id="2098" name="Shape 2098"/>
          <p:cNvSpPr txBox="1"/>
          <p:nvPr>
            <p:ph idx="1" type="body"/>
          </p:nvPr>
        </p:nvSpPr>
        <p:spPr>
          <a:xfrm>
            <a:off x="576850" y="3860775"/>
            <a:ext cx="23351400" cy="909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Logistic regression with TensorBoard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NN (two layers) with TF and no TF optimizer (manual backprop)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XOR with deep NN (20 layers)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Best MNIST with DNN (who is the winner?)</a:t>
            </a:r>
            <a:endParaRPr/>
          </a:p>
          <a:p>
            <a:pPr indent="-58420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Char char="-"/>
            </a:pPr>
            <a:r>
              <a:rPr lang="en-US" sz="5600"/>
              <a:t>deep and wide, different activation functions, dropouts, hyper parameter tunings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Shape 2103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Homework (week2) </a:t>
            </a:r>
            <a:endParaRPr/>
          </a:p>
        </p:txBody>
      </p:sp>
      <p:sp>
        <p:nvSpPr>
          <p:cNvPr id="2104" name="Shape 2104"/>
          <p:cNvSpPr txBox="1"/>
          <p:nvPr>
            <p:ph idx="1" type="body"/>
          </p:nvPr>
        </p:nvSpPr>
        <p:spPr>
          <a:xfrm>
            <a:off x="594925" y="3860775"/>
            <a:ext cx="233634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(Related to your work) Where/how to apply NN? Write one or two paragraphs?</a:t>
            </a:r>
            <a:endParaRPr/>
          </a:p>
          <a:p>
            <a:pPr indent="-711200" lvl="0" marL="1092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76"/>
              <a:buFont typeface="Gill Sans"/>
              <a:buChar char="•"/>
            </a:pPr>
            <a:r>
              <a:rPr lang="en-US">
                <a:solidFill>
                  <a:schemeClr val="dk1"/>
                </a:solidFill>
              </a:rPr>
              <a:t>Best MNIST with DNN (who is the winner?)</a:t>
            </a:r>
            <a:endParaRPr>
              <a:solidFill>
                <a:schemeClr val="dk1"/>
              </a:solidFill>
            </a:endParaRPr>
          </a:p>
          <a:p>
            <a:pPr indent="-584200" lvl="0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-"/>
            </a:pPr>
            <a:r>
              <a:rPr lang="en-US">
                <a:solidFill>
                  <a:schemeClr val="dk1"/>
                </a:solidFill>
              </a:rPr>
              <a:t>deep and wide, different activation functions, dropouts, hyper parameter tunings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lang="en-US"/>
              <a:t>Find one Kaggle problem for FNN and solve it using your own FNN</a:t>
            </a:r>
            <a:endParaRPr/>
          </a:p>
          <a:p>
            <a:pPr indent="-582082" lvl="1" marL="1471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https://www.kaggle.com/</a:t>
            </a:r>
            <a:endParaRPr/>
          </a:p>
          <a:p>
            <a:pPr indent="-582082" lvl="1" marL="1471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See some references (http://ndres.me/kaggle-past-solutions/)</a:t>
            </a:r>
            <a:endParaRPr/>
          </a:p>
          <a:p>
            <a:pPr indent="-582082" lvl="1" marL="147108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Report dataset, your model and hyper parameter details, and 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4833937" y="357187"/>
            <a:ext cx="147159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Linear Regression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/>
              <a:t>H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ypothesis </a:t>
            </a:r>
            <a:endParaRPr/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7158" y="6187436"/>
            <a:ext cx="33216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5347" y="7951468"/>
            <a:ext cx="9036900" cy="176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Shape 2109"/>
          <p:cNvSpPr txBox="1"/>
          <p:nvPr>
            <p:ph type="title"/>
          </p:nvPr>
        </p:nvSpPr>
        <p:spPr>
          <a:xfrm>
            <a:off x="4833937" y="2303859"/>
            <a:ext cx="14715900" cy="46431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Lab (</a:t>
            </a:r>
            <a:r>
              <a:rPr lang="en-US"/>
              <a:t>supplementary)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 for </a:t>
            </a:r>
            <a:r>
              <a:rPr lang="en-US" sz="7200"/>
              <a:t>XOR NN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Shape 2114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TensorBoard: TF logging/debugging tool</a:t>
            </a:r>
            <a:endParaRPr/>
          </a:p>
        </p:txBody>
      </p:sp>
      <p:sp>
        <p:nvSpPr>
          <p:cNvPr id="2115" name="Shape 2115"/>
          <p:cNvSpPr txBox="1"/>
          <p:nvPr>
            <p:ph idx="1" type="body"/>
          </p:nvPr>
        </p:nvSpPr>
        <p:spPr>
          <a:xfrm>
            <a:off x="1240556" y="3292603"/>
            <a:ext cx="11800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-711200" lvl="0" marL="1079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Visualize your TF graph</a:t>
            </a:r>
            <a:endParaRPr/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Plot quantitative metrics</a:t>
            </a:r>
            <a:endParaRPr/>
          </a:p>
          <a:p>
            <a:pPr indent="-711200" lvl="0" marL="107950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Noto Sans Symbols"/>
              <a:buChar char="●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Show additional data</a:t>
            </a:r>
            <a:endParaRPr/>
          </a:p>
        </p:txBody>
      </p:sp>
      <p:sp>
        <p:nvSpPr>
          <p:cNvPr id="2116" name="Shape 2116"/>
          <p:cNvSpPr/>
          <p:nvPr/>
        </p:nvSpPr>
        <p:spPr>
          <a:xfrm>
            <a:off x="9549799" y="12963133"/>
            <a:ext cx="14738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37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https://www.tensorflow.org/get_started/summaries_and_tensorboard</a:t>
            </a:r>
            <a:endParaRPr sz="3700"/>
          </a:p>
        </p:txBody>
      </p:sp>
      <p:pic>
        <p:nvPicPr>
          <p:cNvPr id="2117" name="Shape 2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0956" y="4129733"/>
            <a:ext cx="13198071" cy="675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Shape 2122"/>
          <p:cNvSpPr txBox="1"/>
          <p:nvPr>
            <p:ph type="title"/>
          </p:nvPr>
        </p:nvSpPr>
        <p:spPr>
          <a:xfrm>
            <a:off x="-21835" y="385312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Old fashion: print, print, print</a:t>
            </a:r>
            <a:endParaRPr/>
          </a:p>
        </p:txBody>
      </p:sp>
      <p:sp>
        <p:nvSpPr>
          <p:cNvPr id="2123" name="Shape 2123"/>
          <p:cNvSpPr txBox="1"/>
          <p:nvPr/>
        </p:nvSpPr>
        <p:spPr>
          <a:xfrm>
            <a:off x="1884600" y="3211733"/>
            <a:ext cx="24291900" cy="1019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9400 0.0151413 [array([[ 6.21692038,  6.05913448],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[-6.33773184, -5.75189114]], dtype=float32), array([[ 9.93581772],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[-9.43034935]],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9500 0.014909 [array([[ 6.22498751,  6.07049847],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[-6.34637976, -5.76352596]], dtype=float32), array([[ 9.96414757],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[-9.45942593]],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9600 0.0146836 [array([[ 6.23292685,  6.08166742],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[-6.35489035, -5.77496052]], dtype=float32), array([[ 9.99207973],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[-9.48807526]],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9700 0.0144647 [array([[ 6.24074268,  6.09264851],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[-6.36326933, -5.78619957]], dtype=float32), array([[ 10.01962471],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 -9.51631165]],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9800 0.0142521 [array([[ 6.24843407,  6.10344648],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[-6.37151814, -5.79724932]], dtype=float32), array([[ 10.04679298],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 -9.54414845]],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9900 0.0140456 [array([[ 6.25601053,  6.11406422],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[-6.3796401 , -5.80811596]], dtype=float32), array([[ 10.07359505],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 -9.57159519]], dtype=float32)]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10000 0.0138448 [array([[ 6.26347113,  6.12451124],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[-6.38764334, -5.81880617]], dtype=float32), array([[ 10.10004139],</a:t>
            </a:r>
            <a:endParaRPr sz="3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     [ -9.59866238]], dtype=float32)]</a:t>
            </a:r>
            <a:endParaRPr sz="320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Shape 212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 way!</a:t>
            </a:r>
            <a:endParaRPr/>
          </a:p>
        </p:txBody>
      </p:sp>
      <p:pic>
        <p:nvPicPr>
          <p:cNvPr id="2129" name="Shape 2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03" y="3292599"/>
            <a:ext cx="19577397" cy="10016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Shape 2134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2135" name="Shape 2135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3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36" name="Shape 2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Shape 2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Shape 2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Shape 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Shape 2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Shape 214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Scalar tensors</a:t>
            </a:r>
            <a:endParaRPr/>
          </a:p>
        </p:txBody>
      </p:sp>
      <p:sp>
        <p:nvSpPr>
          <p:cNvPr id="2146" name="Shape 2146"/>
          <p:cNvSpPr txBox="1"/>
          <p:nvPr/>
        </p:nvSpPr>
        <p:spPr>
          <a:xfrm>
            <a:off x="5870533" y="3381733"/>
            <a:ext cx="13201500" cy="24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47" name="Shape 2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800" y="5950401"/>
            <a:ext cx="13363733" cy="7210068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2" name="Shape 2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9722" y="3785999"/>
            <a:ext cx="7067602" cy="54920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153" name="Shape 215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Histogram (multi-dimensional tensors)</a:t>
            </a:r>
            <a:endParaRPr/>
          </a:p>
        </p:txBody>
      </p:sp>
      <p:sp>
        <p:nvSpPr>
          <p:cNvPr id="2154" name="Shape 2154"/>
          <p:cNvSpPr txBox="1"/>
          <p:nvPr/>
        </p:nvSpPr>
        <p:spPr>
          <a:xfrm>
            <a:off x="973267" y="3421933"/>
            <a:ext cx="17638500" cy="9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3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55" name="Shape 2155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Shape 2160"/>
          <p:cNvSpPr txBox="1"/>
          <p:nvPr>
            <p:ph type="title"/>
          </p:nvPr>
        </p:nvSpPr>
        <p:spPr>
          <a:xfrm>
            <a:off x="-111587" y="0"/>
            <a:ext cx="145752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Add scope for better </a:t>
            </a:r>
            <a:endParaRPr b="0" i="0" sz="9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graph </a:t>
            </a:r>
            <a:r>
              <a:rPr lang="en-US"/>
              <a:t>hierarchy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sp>
        <p:nvSpPr>
          <p:cNvPr id="2161" name="Shape 2161"/>
          <p:cNvSpPr txBox="1"/>
          <p:nvPr/>
        </p:nvSpPr>
        <p:spPr>
          <a:xfrm>
            <a:off x="0" y="2705333"/>
            <a:ext cx="23563200" cy="110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 = tf.sigmoid(tf.matmul(X, W1) + b1)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W1)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b1)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layer1_hist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"layer1"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layer1)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tf.name_scope(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"layer2"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US" sz="3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scope: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 = tf.Variable(tf.random_normal([</a:t>
            </a:r>
            <a:r>
              <a:rPr lang="en-US" sz="3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 = tf.sigmoid(tf.matmul(layer1, W2) + b2)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b2_hist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"biases2"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b2)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hypothesis_hist = tf.summary.histogram(</a:t>
            </a:r>
            <a:r>
              <a:rPr lang="en-US" sz="3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"hypothesis"</a:t>
            </a:r>
            <a:r>
              <a:rPr lang="en-US" sz="3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hypothesis)</a:t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62" name="Shape 2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3707" y="0"/>
            <a:ext cx="6711519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Shape 2163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Shape 2168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Merge summaries and create writer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after creating session</a:t>
            </a:r>
            <a:endParaRPr/>
          </a:p>
        </p:txBody>
      </p:sp>
      <p:sp>
        <p:nvSpPr>
          <p:cNvPr id="2169" name="Shape 2169"/>
          <p:cNvSpPr txBox="1"/>
          <p:nvPr/>
        </p:nvSpPr>
        <p:spPr>
          <a:xfrm>
            <a:off x="1325600" y="4409667"/>
            <a:ext cx="23080800" cy="88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Summary</a:t>
            </a:r>
            <a:endParaRPr i="1" sz="5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 = tf.summary.merge_all()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</a:t>
            </a:r>
            <a:endParaRPr i="1" sz="5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 = tf.Session()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5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5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tf.summary.FileWriter(TB_SUMMARY_DIR)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 </a:t>
            </a:r>
            <a:r>
              <a:rPr i="1" lang="en-US" sz="5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Add graph in the tensorboard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70" name="Shape 2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00" y="730861"/>
            <a:ext cx="1246648" cy="123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Shape 2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0200" y="2171733"/>
            <a:ext cx="1246668" cy="1237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72" name="Shape 2172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https://github.com/hunkim/DeepLearningZeroToAll/blob/master/lab-09-4-xor_tensorboard.py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Shape 2177"/>
          <p:cNvSpPr txBox="1"/>
          <p:nvPr>
            <p:ph type="title"/>
          </p:nvPr>
        </p:nvSpPr>
        <p:spPr>
          <a:xfrm>
            <a:off x="38456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Run merged summary and write (add summary)</a:t>
            </a:r>
            <a:endParaRPr/>
          </a:p>
        </p:txBody>
      </p:sp>
      <p:sp>
        <p:nvSpPr>
          <p:cNvPr id="2178" name="Shape 2178"/>
          <p:cNvSpPr txBox="1"/>
          <p:nvPr/>
        </p:nvSpPr>
        <p:spPr>
          <a:xfrm>
            <a:off x="1001000" y="5004867"/>
            <a:ext cx="23103900" cy="59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rgbClr val="7F6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(s, </a:t>
            </a:r>
            <a:r>
              <a:rPr lang="en-US" sz="5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5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 += </a:t>
            </a:r>
            <a:r>
              <a:rPr lang="en-US" sz="5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53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179" name="Shape 2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7" y="1386467"/>
            <a:ext cx="1134533" cy="11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Shape 2180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https://github.com/hunkim/DeepLearningZeroToAll/blob/master/lab-09-4-xor_tensorboard.py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Shape 5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8925" y="357175"/>
            <a:ext cx="9228300" cy="627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04" name="Shape 504"/>
          <p:cNvSpPr txBox="1"/>
          <p:nvPr>
            <p:ph type="title"/>
          </p:nvPr>
        </p:nvSpPr>
        <p:spPr>
          <a:xfrm>
            <a:off x="-21829" y="357175"/>
            <a:ext cx="144714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 </a:t>
            </a:r>
            <a:endParaRPr/>
          </a:p>
        </p:txBody>
      </p:sp>
      <p:pic>
        <p:nvPicPr>
          <p:cNvPr id="505" name="Shape 5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1372" y="8928932"/>
            <a:ext cx="705450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Shape 5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73" y="6885733"/>
            <a:ext cx="16056140" cy="13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Shape 5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4775" y="4259487"/>
            <a:ext cx="11010900" cy="146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Shape 508"/>
          <p:cNvSpPr/>
          <p:nvPr/>
        </p:nvSpPr>
        <p:spPr>
          <a:xfrm>
            <a:off x="7574900" y="6984125"/>
            <a:ext cx="3245400" cy="1178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8135000" y="81625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FF"/>
                </a:solidFill>
              </a:rPr>
              <a:t>Case for y=1</a:t>
            </a:r>
            <a:endParaRPr sz="2400">
              <a:solidFill>
                <a:srgbClr val="0000FF"/>
              </a:solidFill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1610275" y="6984125"/>
            <a:ext cx="6324000" cy="117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13735175" y="8184725"/>
            <a:ext cx="26853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Case for y=0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512" name="Shape 5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34076" y="8639825"/>
            <a:ext cx="10615947" cy="50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Shape 2185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(local)</a:t>
            </a:r>
            <a:endParaRPr/>
          </a:p>
        </p:txBody>
      </p:sp>
      <p:sp>
        <p:nvSpPr>
          <p:cNvPr id="2186" name="Shape 2186"/>
          <p:cNvSpPr txBox="1"/>
          <p:nvPr>
            <p:ph idx="1" type="body"/>
          </p:nvPr>
        </p:nvSpPr>
        <p:spPr>
          <a:xfrm>
            <a:off x="3832400" y="3462867"/>
            <a:ext cx="167193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7" name="Shape 2187"/>
          <p:cNvSpPr txBox="1"/>
          <p:nvPr/>
        </p:nvSpPr>
        <p:spPr>
          <a:xfrm>
            <a:off x="5554933" y="6817400"/>
            <a:ext cx="13274400" cy="4347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$ tensorboard —logdir=</a:t>
            </a:r>
            <a:r>
              <a:rPr b="1" lang="en-US" sz="4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b="1" sz="4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Starting TensorBoard b'41' on port 6006</a:t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http://127.0.0.1:6006)</a:t>
            </a:r>
            <a:endParaRPr sz="4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88" name="Shape 2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33" y="1391866"/>
            <a:ext cx="1299133" cy="129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Shape 219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Launch tensorboard (remote server)</a:t>
            </a:r>
            <a:endParaRPr/>
          </a:p>
        </p:txBody>
      </p:sp>
      <p:sp>
        <p:nvSpPr>
          <p:cNvPr id="2194" name="Shape 2194"/>
          <p:cNvSpPr txBox="1"/>
          <p:nvPr>
            <p:ph idx="1" type="body"/>
          </p:nvPr>
        </p:nvSpPr>
        <p:spPr>
          <a:xfrm>
            <a:off x="392000" y="3525600"/>
            <a:ext cx="23644800" cy="24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ssh -L </a:t>
            </a:r>
            <a:r>
              <a:rPr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local_port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127.0.0.1:</a:t>
            </a:r>
            <a:r>
              <a:rPr lang="en-US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remote_port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username@server.com</a:t>
            </a:r>
            <a:endParaRPr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5" name="Shape 2195"/>
          <p:cNvSpPr txBox="1"/>
          <p:nvPr/>
        </p:nvSpPr>
        <p:spPr>
          <a:xfrm>
            <a:off x="730400" y="6438600"/>
            <a:ext cx="23306400" cy="324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local&gt;  $ ssh -L </a:t>
            </a:r>
            <a:r>
              <a:rPr lang="en-US" sz="56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7007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:121.0.0.0:</a:t>
            </a:r>
            <a:r>
              <a:rPr lang="en-US" sz="5600">
                <a:solidFill>
                  <a:srgbClr val="783F04"/>
                </a:solidFill>
                <a:latin typeface="Consolas"/>
                <a:ea typeface="Consolas"/>
                <a:cs typeface="Consolas"/>
                <a:sym typeface="Consolas"/>
              </a:rPr>
              <a:t>6006</a:t>
            </a: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hunkim@server.com</a:t>
            </a:r>
            <a:endParaRPr sz="5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server&gt; $ tensorboard —logdir=./logs/xor_logs</a:t>
            </a:r>
            <a:endParaRPr sz="56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6" name="Shape 2196"/>
          <p:cNvSpPr txBox="1"/>
          <p:nvPr/>
        </p:nvSpPr>
        <p:spPr>
          <a:xfrm>
            <a:off x="3764800" y="10415467"/>
            <a:ext cx="16854300" cy="28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(You can navigate to http://127.0.0.1:</a:t>
            </a:r>
            <a:r>
              <a:rPr lang="en-US" sz="7500">
                <a:solidFill>
                  <a:srgbClr val="4A86E8"/>
                </a:solidFill>
                <a:latin typeface="Gill Sans"/>
                <a:ea typeface="Gill Sans"/>
                <a:cs typeface="Gill Sans"/>
                <a:sym typeface="Gill Sans"/>
              </a:rPr>
              <a:t>7007</a:t>
            </a:r>
            <a:r>
              <a:rPr lang="en-US" sz="7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75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97" name="Shape 2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600" y="15950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2" name="Shape 2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067" y="406400"/>
            <a:ext cx="19603869" cy="1290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Shape 2207"/>
          <p:cNvSpPr txBox="1"/>
          <p:nvPr>
            <p:ph type="title"/>
          </p:nvPr>
        </p:nvSpPr>
        <p:spPr>
          <a:xfrm>
            <a:off x="-22000" y="-406400"/>
            <a:ext cx="15704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  <a:endParaRPr/>
          </a:p>
        </p:txBody>
      </p:sp>
      <p:pic>
        <p:nvPicPr>
          <p:cNvPr id="2208" name="Shape 2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09" name="Shape 2209"/>
          <p:cNvSpPr txBox="1"/>
          <p:nvPr/>
        </p:nvSpPr>
        <p:spPr>
          <a:xfrm>
            <a:off x="12491000" y="645867"/>
            <a:ext cx="9707100" cy="10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 VS 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endParaRPr sz="37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Shape 2214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  <a:endParaRPr/>
          </a:p>
        </p:txBody>
      </p:sp>
      <p:sp>
        <p:nvSpPr>
          <p:cNvPr id="2215" name="Shape 2215"/>
          <p:cNvSpPr txBox="1"/>
          <p:nvPr>
            <p:ph idx="1" type="body"/>
          </p:nvPr>
        </p:nvSpPr>
        <p:spPr>
          <a:xfrm>
            <a:off x="861267" y="1632800"/>
            <a:ext cx="22755900" cy="59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</a:t>
            </a:r>
            <a:endParaRPr sz="43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"./logs/xor_logs"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lang="en-US" sz="43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./logs/xor_logs_r0_01</a:t>
            </a:r>
            <a:endParaRPr sz="43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train = tf.train.</a:t>
            </a:r>
            <a:r>
              <a:rPr lang="en-US" sz="32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GradientDescentOptimizer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writer = tf.summary.FileWriter(“</a:t>
            </a:r>
            <a:r>
              <a:rPr b="1" lang="en-US" sz="3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"./logs/xor_logs_r0_01"</a:t>
            </a:r>
            <a:r>
              <a:rPr lang="en-US" sz="3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”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tensorboard —logdir=</a:t>
            </a:r>
            <a:r>
              <a:rPr b="1" lang="en-US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./logs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16" name="Shape 2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931" y="7748138"/>
            <a:ext cx="14042795" cy="5859332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Shape 2221"/>
          <p:cNvSpPr txBox="1"/>
          <p:nvPr>
            <p:ph type="title"/>
          </p:nvPr>
        </p:nvSpPr>
        <p:spPr>
          <a:xfrm>
            <a:off x="-22000" y="-406404"/>
            <a:ext cx="24428100" cy="24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runs</a:t>
            </a:r>
            <a:endParaRPr/>
          </a:p>
        </p:txBody>
      </p:sp>
      <p:pic>
        <p:nvPicPr>
          <p:cNvPr id="2222" name="Shape 2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833" y="1883667"/>
            <a:ext cx="20012343" cy="11386734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Shape 2227"/>
          <p:cNvSpPr txBox="1"/>
          <p:nvPr>
            <p:ph type="title"/>
          </p:nvPr>
        </p:nvSpPr>
        <p:spPr>
          <a:xfrm>
            <a:off x="15839403" y="2731600"/>
            <a:ext cx="83415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5 steps of using TensorBoard</a:t>
            </a:r>
            <a:endParaRPr/>
          </a:p>
        </p:txBody>
      </p:sp>
      <p:sp>
        <p:nvSpPr>
          <p:cNvPr id="2228" name="Shape 2228"/>
          <p:cNvSpPr txBox="1"/>
          <p:nvPr>
            <p:ph idx="1" type="body"/>
          </p:nvPr>
        </p:nvSpPr>
        <p:spPr>
          <a:xfrm>
            <a:off x="2678267" y="529467"/>
            <a:ext cx="18450300" cy="125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TF graph, decide which tensors you want to log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w2_hist = tf.summary.histogram(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"weights2"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W2)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cost_summ = tf.summary.scalar(</a:t>
            </a: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"cost"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cost)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Merge all summaries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tf.summary.merge_all()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writer and add graph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summary writer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 = tf.summary.FileWriter(‘</a:t>
            </a:r>
            <a:r>
              <a:rPr lang="en-US" sz="3700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./logs’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writer.add_graph(sess.graph)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summary merge and add_summary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s, _ = sess.run([</a:t>
            </a:r>
            <a:r>
              <a:rPr b="1"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summary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optimizer],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=feed_dict)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writer.add_summary(s,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global_step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=global_step)</a:t>
            </a:r>
            <a:endParaRPr sz="3700">
              <a:solidFill>
                <a:schemeClr val="accen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b="0" i="0" lang="en-US" sz="4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TensorBoard</a:t>
            </a:r>
            <a:endParaRPr sz="4300">
              <a:latin typeface="Arial"/>
              <a:ea typeface="Arial"/>
              <a:cs typeface="Arial"/>
              <a:sym typeface="Arial"/>
            </a:endParaRPr>
          </a:p>
          <a:p>
            <a:pPr indent="0" lvl="0" marL="1219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37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tensorboard --logdir=./logs</a:t>
            </a:r>
            <a:endParaRPr sz="3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229" name="Shape 2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533" y="3949632"/>
            <a:ext cx="953133" cy="94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0" name="Shape 2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533" y="5715067"/>
            <a:ext cx="953134" cy="94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1" name="Shape 2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533" y="933933"/>
            <a:ext cx="953134" cy="9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Shape 2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533" y="8564533"/>
            <a:ext cx="953133" cy="963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Shape 2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533" y="11228333"/>
            <a:ext cx="953134" cy="95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type="title"/>
          </p:nvPr>
        </p:nvSpPr>
        <p:spPr>
          <a:xfrm>
            <a:off x="4833937" y="357187"/>
            <a:ext cx="14716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Multiple labels (a, b, c)</a:t>
            </a:r>
            <a:endParaRPr b="0" i="0" sz="9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4833937" y="3893343"/>
            <a:ext cx="147162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103124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Shape 5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3062" y="4804171"/>
            <a:ext cx="11322900" cy="62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Shape 520"/>
          <p:cNvSpPr/>
          <p:nvPr/>
        </p:nvSpPr>
        <p:spPr>
          <a:xfrm>
            <a:off x="9122725" y="4433775"/>
            <a:ext cx="2520000" cy="30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function</a:t>
            </a:r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  <a:endParaRPr sz="3200"/>
          </a:p>
        </p:txBody>
      </p:sp>
      <p:pic>
        <p:nvPicPr>
          <p:cNvPr id="528" name="Shape 5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/>
        </p:nvSpPr>
        <p:spPr>
          <a:xfrm>
            <a:off x="3204003" y="7966723"/>
            <a:ext cx="53400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3893604" y="-821765"/>
            <a:ext cx="6633600" cy="43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5" name="Shape 535"/>
          <p:cNvSpPr txBox="1"/>
          <p:nvPr/>
        </p:nvSpPr>
        <p:spPr>
          <a:xfrm>
            <a:off x="307733" y="7966733"/>
            <a:ext cx="8658300" cy="2091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tf.matmul(X,W)+b</a:t>
            </a:r>
            <a:endParaRPr sz="6400">
              <a:solidFill>
                <a:schemeClr val="dk1"/>
              </a:solidFill>
              <a:highlight>
                <a:srgbClr val="E4E4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6" name="Shape 536"/>
          <p:cNvSpPr txBox="1"/>
          <p:nvPr/>
        </p:nvSpPr>
        <p:spPr>
          <a:xfrm>
            <a:off x="3437933" y="376267"/>
            <a:ext cx="20334300" cy="2374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64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  <a:endParaRPr sz="64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1067" y="3785987"/>
            <a:ext cx="15859136" cy="8150677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Shape 538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4"/>
              </a:rPr>
              <a:t>https://www.udacity.com/course/viewer#!/c-ud730/l-6370362152/m-6379811817</a:t>
            </a:r>
            <a:endParaRPr sz="3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544" name="Shape 544"/>
          <p:cNvSpPr txBox="1"/>
          <p:nvPr/>
        </p:nvSpPr>
        <p:spPr>
          <a:xfrm>
            <a:off x="289600" y="8848533"/>
            <a:ext cx="23804700" cy="30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tf.reduce_mean(-tf.reduce_sum(Y * tf.log(hypothesis),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4867" y="3037667"/>
            <a:ext cx="10578801" cy="659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88667" y="7243667"/>
            <a:ext cx="4111402" cy="29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5"/>
              </a:rPr>
              <a:t>https://www.udacity.com/course/viewer#!/c-ud730/l-6370362152/m-6379811817</a:t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49" y="-3"/>
            <a:ext cx="5893175" cy="37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Shape 399"/>
          <p:cNvSpPr txBox="1"/>
          <p:nvPr>
            <p:ph type="title"/>
          </p:nvPr>
        </p:nvSpPr>
        <p:spPr>
          <a:xfrm>
            <a:off x="1261025" y="4178604"/>
            <a:ext cx="21861900" cy="274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Deep Neural Network</a:t>
            </a:r>
            <a:endParaRPr/>
          </a:p>
        </p:txBody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4833937" y="9289851"/>
            <a:ext cx="14716200" cy="44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Sung Kim</a:t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15866" y="12793952"/>
            <a:ext cx="1428750" cy="77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553" name="Shape 553"/>
          <p:cNvSpPr txBox="1"/>
          <p:nvPr/>
        </p:nvSpPr>
        <p:spPr>
          <a:xfrm>
            <a:off x="289600" y="3960627"/>
            <a:ext cx="23804700" cy="85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hypothesis</a:t>
            </a: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= tf.nn.</a:t>
            </a:r>
            <a:r>
              <a:rPr b="1" lang="en-US" sz="4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softmax</a:t>
            </a:r>
            <a:r>
              <a:rPr lang="en-US" sz="48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(tf.matmul(X,W)+b)</a:t>
            </a:r>
            <a:endParaRPr sz="48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cost/loss</a:t>
            </a:r>
            <a:endParaRPr i="1" sz="4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tf.reduce_mean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(-tf.reduce_sum(Y * tf.log(hypothesis),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axis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tf.train.GradientDescentOptimizer(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minimize(cost)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9024600" y="12749467"/>
            <a:ext cx="15225600" cy="8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3200" u="sng" cap="none" strike="noStrike">
                <a:solidFill>
                  <a:schemeClr val="hlink"/>
                </a:solidFill>
                <a:hlinkClick r:id="rId3"/>
              </a:rPr>
              <a:t>https://www.udacity.com/course/viewer#!/c-ud730/l-6370362152/m-6379811817</a:t>
            </a:r>
            <a:endParaRPr sz="3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Machine Learning Basics</a:t>
            </a:r>
            <a:endParaRPr/>
          </a:p>
        </p:txBody>
      </p:sp>
      <p:sp>
        <p:nvSpPr>
          <p:cNvPr id="560" name="Shape 560"/>
          <p:cNvSpPr txBox="1"/>
          <p:nvPr>
            <p:ph idx="1" type="body"/>
          </p:nvPr>
        </p:nvSpPr>
        <p:spPr>
          <a:xfrm>
            <a:off x="480561" y="3893343"/>
            <a:ext cx="234228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Linear Regression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Logistic Regression (Binary classification)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Softmax Classification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80550" y="3588551"/>
            <a:ext cx="234228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XOR with </a:t>
            </a:r>
            <a:r>
              <a:rPr lang="en-US"/>
              <a:t>Logistic Regression (Binary classification)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Solution: Deep Neural Network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Challenges</a:t>
            </a:r>
            <a:r>
              <a:rPr lang="en-US"/>
              <a:t> of DNN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Computing gradients: chain rules and back propagation  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Vanishing Gradients: Relu</a:t>
            </a:r>
            <a:endParaRPr/>
          </a:p>
          <a:p>
            <a:pPr indent="-7715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50"/>
              <a:buChar char="-"/>
            </a:pPr>
            <a:r>
              <a:rPr lang="en-US"/>
              <a:t>Overfitting: </a:t>
            </a:r>
            <a:r>
              <a:rPr lang="en-US"/>
              <a:t>regularization</a:t>
            </a:r>
            <a:r>
              <a:rPr lang="en-US"/>
              <a:t>, dropouts  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XOR d</a:t>
            </a: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ata set</a:t>
            </a:r>
            <a:endParaRPr/>
          </a:p>
        </p:txBody>
      </p:sp>
      <p:sp>
        <p:nvSpPr>
          <p:cNvPr id="572" name="Shape 572"/>
          <p:cNvSpPr txBox="1"/>
          <p:nvPr/>
        </p:nvSpPr>
        <p:spPr>
          <a:xfrm>
            <a:off x="432867" y="8872867"/>
            <a:ext cx="239511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4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48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4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4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300" y="3767500"/>
            <a:ext cx="15011400" cy="46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Shape 574"/>
          <p:cNvSpPr txBox="1"/>
          <p:nvPr/>
        </p:nvSpPr>
        <p:spPr>
          <a:xfrm>
            <a:off x="10944533" y="12039200"/>
            <a:ext cx="135807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http://templ25.mandaringardencity.com/xor-gate-truth-table-2/</a:t>
            </a:r>
            <a:endParaRPr sz="3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</a:t>
            </a:r>
            <a:endParaRPr/>
          </a:p>
        </p:txBody>
      </p:sp>
      <p:sp>
        <p:nvSpPr>
          <p:cNvPr id="580" name="Shape 580"/>
          <p:cNvSpPr txBox="1"/>
          <p:nvPr/>
        </p:nvSpPr>
        <p:spPr>
          <a:xfrm>
            <a:off x="2564601" y="6858625"/>
            <a:ext cx="18850500" cy="37872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1" name="Shape 581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582" name="Shape 582"/>
          <p:cNvSpPr txBox="1"/>
          <p:nvPr/>
        </p:nvSpPr>
        <p:spPr>
          <a:xfrm>
            <a:off x="2419825" y="3641425"/>
            <a:ext cx="18850500" cy="27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/>
        </p:nvSpPr>
        <p:spPr>
          <a:xfrm>
            <a:off x="0" y="0"/>
            <a:ext cx="193437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9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But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it doesn’t 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9" name="Shape 589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15214400" y="154933"/>
            <a:ext cx="9169500" cy="69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with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logistic regression?</a:t>
            </a:r>
            <a:endParaRPr b="0" i="0" sz="91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But </a:t>
            </a:r>
            <a:endParaRPr>
              <a:solidFill>
                <a:srgbClr val="FF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rgbClr val="FF0000"/>
                </a:solidFill>
              </a:rPr>
              <a:t>it doesn’t work!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95" name="Shape 595"/>
          <p:cNvSpPr txBox="1"/>
          <p:nvPr/>
        </p:nvSpPr>
        <p:spPr>
          <a:xfrm>
            <a:off x="0" y="0"/>
            <a:ext cx="189105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W) + b)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sess.run(W))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18514067" y="6573933"/>
            <a:ext cx="4156800" cy="6655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[[ 0.5]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[ 0.5]]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0.5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597" name="Shape 597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https://github.com/hunkim/DeepLearningZeroToAll/blob/master/lab-09-1-xor.py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Shape 6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1294" y="3353900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One logistic regression unit cannot separate XOR</a:t>
            </a:r>
            <a:endParaRPr/>
          </a:p>
        </p:txBody>
      </p:sp>
      <p:sp>
        <p:nvSpPr>
          <p:cNvPr id="604" name="Shape 604"/>
          <p:cNvSpPr txBox="1"/>
          <p:nvPr/>
        </p:nvSpPr>
        <p:spPr>
          <a:xfrm>
            <a:off x="9252200" y="12524600"/>
            <a:ext cx="151539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http://matlabgeeks.com/tips-tutorials/neural-networks-a-multilayer-perceptron-in-matlab/</a:t>
            </a:r>
            <a:r>
              <a:rPr lang="en-US" sz="3000"/>
              <a:t> </a:t>
            </a:r>
            <a:endParaRPr sz="3000"/>
          </a:p>
        </p:txBody>
      </p:sp>
      <p:pic>
        <p:nvPicPr>
          <p:cNvPr id="605" name="Shape 6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9413" y="5592225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Shape 6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469265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6715" y="69041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119" y="8459413"/>
            <a:ext cx="6324600" cy="1816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Shape 61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9000"/>
              <a:t>How about m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ultiple logistic regression units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XOR using NN</a:t>
            </a: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-4063174" y="4961347"/>
            <a:ext cx="10270500" cy="571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0" name="Shape 6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337" y="5577656"/>
            <a:ext cx="5535000" cy="44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Shape 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588" y="4690950"/>
            <a:ext cx="7508376" cy="62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Machine Learning Basics</a:t>
            </a:r>
            <a:endParaRPr/>
          </a:p>
        </p:txBody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480561" y="3893343"/>
            <a:ext cx="23422877" cy="803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Linear Regression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Logistic Regression (Binary classification)</a:t>
            </a:r>
            <a:endParaRPr/>
          </a:p>
          <a:p>
            <a:pPr indent="-83667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76"/>
              <a:buChar char="•"/>
            </a:pPr>
            <a:r>
              <a:rPr lang="en-US"/>
              <a:t>Softmax Classification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8" name="Shape 628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Shape 629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0" name="Shape 6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Shape 631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4" name="Shape 6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/>
          <p:nvPr/>
        </p:nvSpPr>
        <p:spPr>
          <a:xfrm>
            <a:off x="4815799" y="2586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4942799" y="2713037"/>
            <a:ext cx="5568000" cy="281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13995613" y="3196491"/>
            <a:ext cx="5568000" cy="159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8" name="Shape 648"/>
          <p:cNvSpPr/>
          <p:nvPr/>
        </p:nvSpPr>
        <p:spPr>
          <a:xfrm>
            <a:off x="4363723" y="9625487"/>
            <a:ext cx="5568000" cy="189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12315686" y="8354110"/>
            <a:ext cx="7935900" cy="554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</a:t>
            </a: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6497467" y="8633917"/>
            <a:ext cx="47520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7" name="Shape 657"/>
          <p:cNvSpPr/>
          <p:nvPr/>
        </p:nvSpPr>
        <p:spPr>
          <a:xfrm>
            <a:off x="6295126" y="3107902"/>
            <a:ext cx="5156700" cy="213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8" name="Shape 658"/>
          <p:cNvSpPr/>
          <p:nvPr/>
        </p:nvSpPr>
        <p:spPr>
          <a:xfrm>
            <a:off x="13979316" y="2914363"/>
            <a:ext cx="5156700" cy="180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59" name="Shape 6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908" y="3312288"/>
            <a:ext cx="16293000" cy="106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60325" y="8146677"/>
            <a:ext cx="10934700" cy="60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Shape 6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Shape 6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/>
          <p:nvPr/>
        </p:nvSpPr>
        <p:spPr>
          <a:xfrm>
            <a:off x="5270079" y="5449661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1475245" y="9563525"/>
            <a:ext cx="81021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16584098" y="7391577"/>
            <a:ext cx="2540400" cy="361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19448348" y="7391577"/>
            <a:ext cx="1346400" cy="426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9832" y="5656720"/>
            <a:ext cx="11620500" cy="39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Shape 6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7087" y="9608060"/>
            <a:ext cx="7518300" cy="23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Shape 6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Shape 6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/>
          <p:nvPr/>
        </p:nvSpPr>
        <p:spPr>
          <a:xfrm>
            <a:off x="16561486" y="8326663"/>
            <a:ext cx="21939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2" name="Shape 682"/>
          <p:cNvSpPr/>
          <p:nvPr/>
        </p:nvSpPr>
        <p:spPr>
          <a:xfrm>
            <a:off x="19685000" y="8326663"/>
            <a:ext cx="1185300" cy="308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Shape 6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2078" y="6072184"/>
            <a:ext cx="116460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8166" y="9587155"/>
            <a:ext cx="7738800" cy="29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Shape 691"/>
          <p:cNvSpPr/>
          <p:nvPr/>
        </p:nvSpPr>
        <p:spPr>
          <a:xfrm>
            <a:off x="16561486" y="9426946"/>
            <a:ext cx="21939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9685000" y="9426946"/>
            <a:ext cx="1185300" cy="198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7" name="Shape 6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4205" y="6258689"/>
            <a:ext cx="11696700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82929" y="9967640"/>
            <a:ext cx="8024700" cy="25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/>
          <p:nvPr/>
        </p:nvSpPr>
        <p:spPr>
          <a:xfrm>
            <a:off x="16561486" y="10195261"/>
            <a:ext cx="2193900" cy="121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19685000" y="10572963"/>
            <a:ext cx="1185300" cy="8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560" y="178449"/>
            <a:ext cx="18405000" cy="43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Shape 7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4868" y="6395111"/>
            <a:ext cx="11772900" cy="33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Shape 7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4718" y="10195317"/>
            <a:ext cx="7289700" cy="2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52941" y="6123135"/>
            <a:ext cx="10024200" cy="5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Shape 7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Shape 716"/>
          <p:cNvSpPr/>
          <p:nvPr/>
        </p:nvSpPr>
        <p:spPr>
          <a:xfrm>
            <a:off x="7243067" y="1454986"/>
            <a:ext cx="98979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1" name="Shape 7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75" y="2131675"/>
            <a:ext cx="17919701" cy="1005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22" y="4810000"/>
            <a:ext cx="5640601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18348025" y="11881125"/>
            <a:ext cx="919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u="sng">
                <a:solidFill>
                  <a:schemeClr val="hlink"/>
                </a:solidFill>
                <a:hlinkClick r:id="rId5"/>
              </a:rPr>
              <a:t>http://playground.tensorflow.org/</a:t>
            </a:r>
            <a:r>
              <a:rPr lang="en-US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Regression</a:t>
            </a:r>
            <a:endParaRPr/>
          </a:p>
        </p:txBody>
      </p:sp>
      <p:pic>
        <p:nvPicPr>
          <p:cNvPr descr="pasted-image.png" id="413" name="Shape 4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5432" y="4083203"/>
            <a:ext cx="14793137" cy="768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ng" id="414" name="Shape 4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2030">
            <a:off x="9609703" y="4326415"/>
            <a:ext cx="6237964" cy="6154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8" name="Shape 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300" y="3497248"/>
            <a:ext cx="15756900" cy="86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Shape 729"/>
          <p:cNvSpPr/>
          <p:nvPr/>
        </p:nvSpPr>
        <p:spPr>
          <a:xfrm>
            <a:off x="2596002" y="11674505"/>
            <a:ext cx="191919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Can you find another W and b for the XOR?</a:t>
            </a:r>
            <a:endParaRPr/>
          </a:p>
        </p:txBody>
      </p:sp>
      <p:sp>
        <p:nvSpPr>
          <p:cNvPr id="730" name="Shape 730"/>
          <p:cNvSpPr/>
          <p:nvPr/>
        </p:nvSpPr>
        <p:spPr>
          <a:xfrm>
            <a:off x="3968049" y="654300"/>
            <a:ext cx="17663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Forward propagation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  <a:endParaRPr/>
          </a:p>
        </p:txBody>
      </p:sp>
      <p:pic>
        <p:nvPicPr>
          <p:cNvPr id="737" name="Shape 7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Shape 738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type="title"/>
          </p:nvPr>
        </p:nvSpPr>
        <p:spPr>
          <a:xfrm>
            <a:off x="172255" y="178671"/>
            <a:ext cx="2403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Recap: </a:t>
            </a:r>
            <a:r>
              <a:rPr b="0" i="0" lang="en-US" sz="9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Multinomial classification</a:t>
            </a:r>
            <a:endParaRPr/>
          </a:p>
        </p:txBody>
      </p:sp>
      <p:pic>
        <p:nvPicPr>
          <p:cNvPr id="744" name="Shape 7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4206226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Shape 7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6386320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Shape 7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24131" y="8566414"/>
            <a:ext cx="6324600" cy="18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Shape 7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14" y="5210145"/>
            <a:ext cx="14175000" cy="44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Shape 7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07951" y="4600662"/>
            <a:ext cx="10722300" cy="58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Shape 753"/>
          <p:cNvSpPr/>
          <p:nvPr/>
        </p:nvSpPr>
        <p:spPr>
          <a:xfrm>
            <a:off x="11221801" y="1454986"/>
            <a:ext cx="19404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</a:t>
            </a:r>
            <a:endParaRPr/>
          </a:p>
        </p:txBody>
      </p:sp>
      <p:pic>
        <p:nvPicPr>
          <p:cNvPr id="754" name="Shape 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3324" y="4800600"/>
            <a:ext cx="12696000" cy="54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Shape 755"/>
          <p:cNvSpPr/>
          <p:nvPr/>
        </p:nvSpPr>
        <p:spPr>
          <a:xfrm>
            <a:off x="10552131" y="6779207"/>
            <a:ext cx="1269900" cy="1034700"/>
          </a:xfrm>
          <a:prstGeom prst="rightArrow">
            <a:avLst>
              <a:gd fmla="val 32000" name="adj1"/>
              <a:gd fmla="val 57334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635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795475" y="11674500"/>
            <a:ext cx="230685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can we learn W, and b from </a:t>
            </a:r>
            <a:r>
              <a:rPr i="1" lang="en-US" sz="9000">
                <a:latin typeface="Gill Sans"/>
                <a:ea typeface="Gill Sans"/>
                <a:cs typeface="Gill Sans"/>
                <a:sym typeface="Gill Sans"/>
              </a:rPr>
              <a:t>traning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data?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Shape 7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Shape 76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</a:t>
            </a: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13395333" y="13186867"/>
            <a:ext cx="122352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https://github.com/hunkim/DeepLearningZeroToAll/blob/master/lab-09-1-xor.py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1984" y="1495514"/>
            <a:ext cx="8820000" cy="38103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Net</a:t>
            </a:r>
            <a:endParaRPr/>
          </a:p>
        </p:txBody>
      </p:sp>
      <p:sp>
        <p:nvSpPr>
          <p:cNvPr id="771" name="Shape 771"/>
          <p:cNvSpPr txBox="1"/>
          <p:nvPr/>
        </p:nvSpPr>
        <p:spPr>
          <a:xfrm>
            <a:off x="435733" y="2948800"/>
            <a:ext cx="21480900" cy="3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Hypothesis using sigmoid: tf.div(1., 1. + tf.exp(tf.matmul(X, W)))</a:t>
            </a:r>
            <a:endParaRPr i="1" sz="3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2" name="Shape 772"/>
          <p:cNvSpPr txBox="1"/>
          <p:nvPr/>
        </p:nvSpPr>
        <p:spPr>
          <a:xfrm>
            <a:off x="435733" y="6871467"/>
            <a:ext cx="21480900" cy="6060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4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43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43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4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3" name="Shape 773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https://github.com/hunkim/DeepLearningZeroToAll/blob/master/lab-09-2-xor-nn.py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8635232" y="1033520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NN for XOR</a:t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0" y="0"/>
            <a:ext cx="20371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np.array([[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[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=np.float32)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tf.placeholder(tf.float32)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b="1"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b="1"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b="1"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cost/loss function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cost = -tf.reduce_mean(Y * tf.log(hypothesis) + 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Y) * tf.log(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hypothesis))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computation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True if hypothesis&gt;0.5 else False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 = tf.cast(hypothesis &gt;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 = tf.reduce_mean(tf.cast(tf.equal(predicted, Y),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dtype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=tf.float32))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Launch graph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with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tf.Session()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TensorFlow variables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sess.run(tf.global_variables_initializer())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10001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sess.run(train,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step %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lang="en-US" sz="2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(step, sess.run(cost,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y_data}), sess.run([W1, W2]))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Accuracy report</a:t>
            </a:r>
            <a:endParaRPr i="1" sz="27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7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h, c, a = sess.run([hypothesis, predicted, accuracy],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</a:t>
            </a:r>
            <a:r>
              <a:rPr lang="en-US" sz="2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feed_dict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={X: x_data, Y: y_data})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Correct: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c, 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-US" sz="27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-US" sz="2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Accuracy: "</a:t>
            </a: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a)</a:t>
            </a:r>
            <a:endParaRPr sz="2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0" name="Shape 780"/>
          <p:cNvSpPr txBox="1"/>
          <p:nvPr/>
        </p:nvSpPr>
        <p:spPr>
          <a:xfrm>
            <a:off x="18017467" y="4950733"/>
            <a:ext cx="4977600" cy="7511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b="1" sz="37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sp>
        <p:nvSpPr>
          <p:cNvPr id="781" name="Shape 781"/>
          <p:cNvSpPr txBox="1"/>
          <p:nvPr/>
        </p:nvSpPr>
        <p:spPr>
          <a:xfrm>
            <a:off x="13068133" y="12974467"/>
            <a:ext cx="124689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https://github.com/hunkim/DeepLearningZeroToAll/blob/master/lab-09-2-xor-nn.py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Wide NN for XOR</a:t>
            </a:r>
            <a:endParaRPr/>
          </a:p>
        </p:txBody>
      </p:sp>
      <p:sp>
        <p:nvSpPr>
          <p:cNvPr id="787" name="Shape 787"/>
          <p:cNvSpPr txBox="1"/>
          <p:nvPr/>
        </p:nvSpPr>
        <p:spPr>
          <a:xfrm>
            <a:off x="0" y="3598067"/>
            <a:ext cx="18180000" cy="51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W1) + b1)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tf.sigmoid(tf.matmul(layer1, W2) + b2)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Shape 78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[2,10], [10,1]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Hypothesis: 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[[ 0.00358802]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[ 0.99366933]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[ 0.99204296]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[ 0.0095663 ]]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Correct: 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[[ 0.]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[ 1.]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[ 1.]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[ 0.]]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Accuracy:  1.0</a:t>
            </a:r>
            <a:endParaRPr sz="3700"/>
          </a:p>
        </p:txBody>
      </p:sp>
      <p:sp>
        <p:nvSpPr>
          <p:cNvPr id="789" name="Shape 78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[2,2], [2,1]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00" y="9237800"/>
            <a:ext cx="14717337" cy="3107333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-21867" y="357200"/>
            <a:ext cx="161247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NN for XOR</a:t>
            </a: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0" y="3582800"/>
            <a:ext cx="19938300" cy="9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b1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'bias1'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layer1 = tf.sigmoid(tf.matmul(X, </a:t>
            </a:r>
            <a:r>
              <a:rPr lang="en-US" sz="3700">
                <a:solidFill>
                  <a:schemeClr val="dk1"/>
                </a:solidFill>
                <a:highlight>
                  <a:srgbClr val="E4E4FF"/>
                </a:highlight>
                <a:latin typeface="Consolas"/>
                <a:ea typeface="Consolas"/>
                <a:cs typeface="Consolas"/>
                <a:sym typeface="Consolas"/>
              </a:rPr>
              <a:t>W1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+ b1)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b2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'bias2'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layer2 = tf.sigmoid(tf.matmul(layer1, W2) + b2)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b3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'bias3'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layer3 = tf.sigmoid(tf.matmul(layer2, W3) + b3)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'weight4'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b4 = tf.Variable(tf.random_normal([</a:t>
            </a:r>
            <a:r>
              <a:rPr lang="en-US" sz="37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-US" sz="37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-US" sz="37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'bias4'</a:t>
            </a: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hypothesis = tf.sigmoid(tf.matmul(layer3, W4) + b4)</a:t>
            </a:r>
            <a:endParaRPr sz="37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16102733" y="5132400"/>
            <a:ext cx="3908700" cy="7656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4 layers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Hypothesis: 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[[  7.80e-04]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 9.99e-01]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 9.98e-01]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 1.55e-03]]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Correct: 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[[ 0.]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[ 1.]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[ 1.]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 [ 0.]] 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Accuracy:  1.0</a:t>
            </a:r>
            <a:endParaRPr sz="37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799" name="Shape 799"/>
          <p:cNvSpPr txBox="1"/>
          <p:nvPr/>
        </p:nvSpPr>
        <p:spPr>
          <a:xfrm>
            <a:off x="20237800" y="5145600"/>
            <a:ext cx="3908700" cy="7656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2 layers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</a:b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Hypothesis:  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[[ 0.01338218]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[ 0.98166394]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[ 0.98809403]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[ 0.01135799]]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Correct:  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[[ 0.]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[ 1.]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[ 0.]]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008080"/>
                </a:solidFill>
                <a:highlight>
                  <a:srgbClr val="FFFFFF"/>
                </a:highlight>
              </a:rPr>
              <a:t>Accuracy:  1.0</a:t>
            </a:r>
            <a:endParaRPr sz="3700">
              <a:solidFill>
                <a:srgbClr val="008080"/>
              </a:solidFill>
              <a:highlight>
                <a:srgbClr val="FFFFFF"/>
              </a:highlight>
            </a:endParaRP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8533" y="357200"/>
            <a:ext cx="7738068" cy="444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Shape 801"/>
          <p:cNvSpPr txBox="1"/>
          <p:nvPr/>
        </p:nvSpPr>
        <p:spPr>
          <a:xfrm>
            <a:off x="11405600" y="12974467"/>
            <a:ext cx="143343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https://github.com/hunkim/DeepLearningZeroToAll/blob/master/lab-09-3-xor-nn-wide-deep.py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  <a:endParaRPr/>
          </a:p>
        </p:txBody>
      </p:sp>
      <p:pic>
        <p:nvPicPr>
          <p:cNvPr id="807" name="Shape 8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(Linear) Hypothesis</a:t>
            </a:r>
            <a:endParaRPr/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9605" y="4894758"/>
            <a:ext cx="7849184" cy="6840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1" name="Shape 4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46459">
            <a:off x="8827544" y="9486420"/>
            <a:ext cx="1064235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2" name="Shape 4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599805">
            <a:off x="8661073" y="5387810"/>
            <a:ext cx="7504012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423" name="Shape 4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2270446">
            <a:off x="8151019" y="7502634"/>
            <a:ext cx="9800369" cy="101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24" name="Shape 4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3933" y="3666473"/>
            <a:ext cx="5112614" cy="768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Recap: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How to minimize cost?</a:t>
            </a:r>
            <a:endParaRPr/>
          </a:p>
        </p:txBody>
      </p:sp>
      <p:pic>
        <p:nvPicPr>
          <p:cNvPr descr="pasted-image.png" id="813" name="Shape 8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9843" y="5393531"/>
            <a:ext cx="10680000" cy="7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Shape 814"/>
          <p:cNvSpPr txBox="1"/>
          <p:nvPr/>
        </p:nvSpPr>
        <p:spPr>
          <a:xfrm>
            <a:off x="7927600" y="3775050"/>
            <a:ext cx="68790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Cost (W) = ...</a:t>
            </a:r>
            <a:endParaRPr sz="4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>
                <a:solidFill>
                  <a:schemeClr val="dk1"/>
                </a:solidFill>
              </a:rPr>
              <a:t>Minimizing cost: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Derivation</a:t>
            </a:r>
            <a:endParaRPr/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  <a:endParaRPr/>
          </a:p>
        </p:txBody>
      </p:sp>
      <p:pic>
        <p:nvPicPr>
          <p:cNvPr descr="pasted-image.pdf" id="826" name="Shape 8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4158095"/>
            <a:ext cx="90369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27" name="Shape 8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12843" y="8990869"/>
            <a:ext cx="9358200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Shape 828"/>
          <p:cNvSpPr/>
          <p:nvPr/>
        </p:nvSpPr>
        <p:spPr>
          <a:xfrm rot="5417324">
            <a:off x="11300091" y="6948298"/>
            <a:ext cx="1785923" cy="1021513"/>
          </a:xfrm>
          <a:prstGeom prst="rightArrow">
            <a:avLst>
              <a:gd fmla="val 39896" name="adj1"/>
              <a:gd fmla="val 66082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Formal definition</a:t>
            </a:r>
            <a:endParaRPr/>
          </a:p>
        </p:txBody>
      </p:sp>
      <p:pic>
        <p:nvPicPr>
          <p:cNvPr descr="pasted-image.pdf" id="834" name="Shape 8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302" y="3967571"/>
            <a:ext cx="110193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5" name="Shape 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8810" y="7027664"/>
            <a:ext cx="10894200" cy="176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836" name="Shape 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29686" y="9855584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png" id="841" name="Shape 8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2195534"/>
            <a:ext cx="18288000" cy="93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Shape 84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847" name="Shape 8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4200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How about this case?</a:t>
            </a:r>
            <a:endParaRPr/>
          </a:p>
        </p:txBody>
      </p:sp>
      <p:grpSp>
        <p:nvGrpSpPr>
          <p:cNvPr id="853" name="Shape 853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854" name="Shape 85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5" name="Shape 8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6" name="Shape 85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Shape 8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Shape 858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Perceptrons (1969)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7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by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b="0" i="0" lang="en-US" sz="7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Marvin Minsky, founder of the MIT AI Lab</a:t>
            </a:r>
            <a:endParaRPr/>
          </a:p>
        </p:txBody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705999" y="4568333"/>
            <a:ext cx="12581100" cy="80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200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We need to use MLP, multilayer perceptrons (multilayer neural nets)</a:t>
            </a:r>
            <a:endParaRPr/>
          </a:p>
          <a:p>
            <a:pPr indent="-711200" lvl="0" marL="1092200" marR="0" rtl="0" algn="l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No one on earth had found a viable way to train MLPs good enough to learn such simple functions.</a:t>
            </a:r>
            <a:endParaRPr/>
          </a:p>
        </p:txBody>
      </p:sp>
      <p:pic>
        <p:nvPicPr>
          <p:cNvPr id="865" name="Shape 8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572" y="4190369"/>
            <a:ext cx="5861700" cy="879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-21836" y="327434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Neural Network (NN)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“No one on earth had found a viable way to train*”</a:t>
            </a:r>
            <a:endParaRPr/>
          </a:p>
        </p:txBody>
      </p:sp>
      <p:pic>
        <p:nvPicPr>
          <p:cNvPr id="871" name="Shape 8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/>
          <p:nvPr/>
        </p:nvSpPr>
        <p:spPr>
          <a:xfrm>
            <a:off x="10035399" y="12904425"/>
            <a:ext cx="143592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http://cs231n.github.io/convolutional-networks/</a:t>
            </a:r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19226869" y="11937602"/>
            <a:ext cx="49464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*Marvin Minsky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 txBox="1"/>
          <p:nvPr>
            <p:ph type="title"/>
          </p:nvPr>
        </p:nvSpPr>
        <p:spPr>
          <a:xfrm>
            <a:off x="-21836" y="325065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Backpropagation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7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(1974, 1982 by Paul Werbos, 1986 by Hinton)</a:t>
            </a:r>
            <a:endParaRPr/>
          </a:p>
        </p:txBody>
      </p:sp>
      <p:pic>
        <p:nvPicPr>
          <p:cNvPr id="879" name="Shape 8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268" y="4952662"/>
            <a:ext cx="20798100" cy="8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Shape 880"/>
          <p:cNvSpPr/>
          <p:nvPr/>
        </p:nvSpPr>
        <p:spPr>
          <a:xfrm>
            <a:off x="1399572" y="9822269"/>
            <a:ext cx="21585000" cy="3959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909878" y="11631330"/>
            <a:ext cx="225642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https://devblogs.nvidia.com/parallelforall/inference-next-step-gpu-accelerated-deep-learning/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</a:t>
            </a:r>
            <a:endParaRPr/>
          </a:p>
        </p:txBody>
      </p:sp>
      <p:pic>
        <p:nvPicPr>
          <p:cNvPr descr="pasted-image.pdf" id="430" name="Shape 4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0283" y="3985291"/>
            <a:ext cx="7170858" cy="1539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1" name="Shape 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83243" y="6128191"/>
            <a:ext cx="3628046" cy="5456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pdf" id="432" name="Shape 4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58905" y="9255342"/>
            <a:ext cx="9876236" cy="1768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Shape 8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Shape 8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Shape 888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9" name="Shape 889"/>
          <p:cNvSpPr/>
          <p:nvPr/>
        </p:nvSpPr>
        <p:spPr>
          <a:xfrm>
            <a:off x="13157200" y="42164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0" name="Shape 890"/>
          <p:cNvSpPr/>
          <p:nvPr/>
        </p:nvSpPr>
        <p:spPr>
          <a:xfrm>
            <a:off x="5689600" y="4622800"/>
            <a:ext cx="10447800" cy="941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Shape 89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3" name="Shape 89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Shape 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Shape 8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Shape 900"/>
          <p:cNvSpPr/>
          <p:nvPr/>
        </p:nvSpPr>
        <p:spPr>
          <a:xfrm>
            <a:off x="320013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Shape 901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3" name="Shape 90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904" name="Shape 904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5" name="Shape 905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6" name="Shape 906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7" name="Shape 907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Shape 908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Shape 909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Shape 910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Shape 911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2" name="Shape 912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3" name="Shape 913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4" name="Shape 914"/>
          <p:cNvSpPr/>
          <p:nvPr/>
        </p:nvSpPr>
        <p:spPr>
          <a:xfrm rot="119517">
            <a:off x="8291977" y="7522125"/>
            <a:ext cx="1044331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5" name="Shape 915"/>
          <p:cNvSpPr/>
          <p:nvPr/>
        </p:nvSpPr>
        <p:spPr>
          <a:xfrm rot="120044">
            <a:off x="8184319" y="9333314"/>
            <a:ext cx="1538138" cy="888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Shape 916"/>
          <p:cNvSpPr/>
          <p:nvPr/>
        </p:nvSpPr>
        <p:spPr>
          <a:xfrm rot="119728">
            <a:off x="8434661" y="12167783"/>
            <a:ext cx="1240652" cy="11043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Shape 917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Shape 918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Shape 925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Shape 92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929" name="Shape 92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1" name="Shape 931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Shape 932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3" name="Shape 933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4" name="Shape 934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Shape 935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Shape 936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Shape 937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8" name="Shape 938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9" name="Shape 939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0" name="Shape 940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derivative </a:t>
            </a:r>
            <a:endParaRPr/>
          </a:p>
        </p:txBody>
      </p:sp>
      <p:sp>
        <p:nvSpPr>
          <p:cNvPr id="946" name="Shape 946"/>
          <p:cNvSpPr/>
          <p:nvPr/>
        </p:nvSpPr>
        <p:spPr>
          <a:xfrm>
            <a:off x="7687749" y="12862825"/>
            <a:ext cx="166323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  <a:endParaRPr/>
          </a:p>
        </p:txBody>
      </p:sp>
      <p:pic>
        <p:nvPicPr>
          <p:cNvPr id="947" name="Shape 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8546" y="3625718"/>
            <a:ext cx="9988200" cy="150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4939" y="6482677"/>
            <a:ext cx="21201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Shape 9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61028" y="8567900"/>
            <a:ext cx="2167800" cy="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Shape 9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7564" y="10653121"/>
            <a:ext cx="2454900" cy="5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  <a:endParaRPr/>
          </a:p>
        </p:txBody>
      </p:sp>
      <p:sp>
        <p:nvSpPr>
          <p:cNvPr id="956" name="Shape 956"/>
          <p:cNvSpPr/>
          <p:nvPr/>
        </p:nvSpPr>
        <p:spPr>
          <a:xfrm>
            <a:off x="9393430" y="12862825"/>
            <a:ext cx="149265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  <a:endParaRPr/>
          </a:p>
        </p:txBody>
      </p:sp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49973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79" y="7474621"/>
            <a:ext cx="3914700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6305" y="9863889"/>
            <a:ext cx="3936900" cy="8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Partial derivative: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consider other variables as constants</a:t>
            </a:r>
            <a:endParaRPr/>
          </a:p>
        </p:txBody>
      </p:sp>
      <p:sp>
        <p:nvSpPr>
          <p:cNvPr id="965" name="Shape 965"/>
          <p:cNvSpPr/>
          <p:nvPr/>
        </p:nvSpPr>
        <p:spPr>
          <a:xfrm>
            <a:off x="7994750" y="12862825"/>
            <a:ext cx="163251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https://ko.wikipedia.org/wiki/%EB%AF%B8%EB%B6%84</a:t>
            </a:r>
            <a:endParaRPr/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080" y="5365670"/>
            <a:ext cx="21678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231" y="5365670"/>
            <a:ext cx="2787600" cy="5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20229" y="10735865"/>
            <a:ext cx="4644000" cy="8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53073" y="9033367"/>
            <a:ext cx="4552500" cy="7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47096" y="3949542"/>
            <a:ext cx="1982400" cy="5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Shape 97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78997" y="6975497"/>
            <a:ext cx="2922600" cy="5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Shape 976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Chain Rule</a:t>
            </a:r>
            <a:endParaRPr/>
          </a:p>
        </p:txBody>
      </p:sp>
      <p:pic>
        <p:nvPicPr>
          <p:cNvPr id="977" name="Shape 9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300" y="3565325"/>
            <a:ext cx="25681173" cy="88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Shape 978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Chain Rule</a:t>
            </a:r>
            <a:endParaRPr/>
          </a:p>
        </p:txBody>
      </p:sp>
      <p:pic>
        <p:nvPicPr>
          <p:cNvPr id="984" name="Shape 9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2516700"/>
            <a:ext cx="16114102" cy="55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15115575" y="12520525"/>
            <a:ext cx="10966800" cy="16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http://www.mathcentre.ac.uk/resources/uploaded/mc-ty-chain-2009-1.pdf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2400"/>
          </a:p>
        </p:txBody>
      </p:sp>
      <p:sp>
        <p:nvSpPr>
          <p:cNvPr id="986" name="Shape 986"/>
          <p:cNvSpPr/>
          <p:nvPr/>
        </p:nvSpPr>
        <p:spPr>
          <a:xfrm>
            <a:off x="7088675" y="9137200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g()</a:t>
            </a:r>
            <a:endParaRPr sz="9600"/>
          </a:p>
        </p:txBody>
      </p:sp>
      <p:sp>
        <p:nvSpPr>
          <p:cNvPr id="987" name="Shape 987"/>
          <p:cNvSpPr/>
          <p:nvPr/>
        </p:nvSpPr>
        <p:spPr>
          <a:xfrm>
            <a:off x="13784500" y="9137188"/>
            <a:ext cx="2516700" cy="2307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 f()</a:t>
            </a:r>
            <a:endParaRPr sz="9600"/>
          </a:p>
        </p:txBody>
      </p:sp>
      <p:cxnSp>
        <p:nvCxnSpPr>
          <p:cNvPr id="988" name="Shape 988"/>
          <p:cNvCxnSpPr>
            <a:stCxn id="986" idx="6"/>
            <a:endCxn id="987" idx="2"/>
          </p:cNvCxnSpPr>
          <p:nvPr/>
        </p:nvCxnSpPr>
        <p:spPr>
          <a:xfrm>
            <a:off x="9605375" y="10290700"/>
            <a:ext cx="4179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9" name="Shape 989"/>
          <p:cNvCxnSpPr>
            <a:stCxn id="987" idx="6"/>
            <a:endCxn id="990" idx="1"/>
          </p:cNvCxnSpPr>
          <p:nvPr/>
        </p:nvCxnSpPr>
        <p:spPr>
          <a:xfrm>
            <a:off x="16301200" y="10290688"/>
            <a:ext cx="24069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1" name="Shape 991"/>
          <p:cNvCxnSpPr>
            <a:stCxn id="992" idx="3"/>
            <a:endCxn id="986" idx="2"/>
          </p:cNvCxnSpPr>
          <p:nvPr/>
        </p:nvCxnSpPr>
        <p:spPr>
          <a:xfrm>
            <a:off x="5062775" y="10267475"/>
            <a:ext cx="2025900" cy="23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2" name="Shape 992"/>
          <p:cNvSpPr txBox="1"/>
          <p:nvPr/>
        </p:nvSpPr>
        <p:spPr>
          <a:xfrm>
            <a:off x="3830975" y="9243275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</a:rPr>
              <a:t>x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990" name="Shape 990"/>
          <p:cNvSpPr txBox="1"/>
          <p:nvPr/>
        </p:nvSpPr>
        <p:spPr>
          <a:xfrm>
            <a:off x="18707975" y="9266488"/>
            <a:ext cx="123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</a:rPr>
              <a:t>y</a:t>
            </a:r>
            <a:endParaRPr sz="9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0" name="Shape 1000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1" name="Shape 1001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Shape 1002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03" name="Shape 100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14699505" y="49022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5" name="Shape 1005"/>
          <p:cNvSpPr/>
          <p:nvPr/>
        </p:nvSpPr>
        <p:spPr>
          <a:xfrm rot="120032">
            <a:off x="13912142" y="4188913"/>
            <a:ext cx="9625066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6" name="Shape 1006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7" name="Shape 1007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8" name="Shape 1008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Shape 1009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0" name="Shape 1010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1" name="Shape 1011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Shape 1012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3" name="Shape 1013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4" name="Shape 1014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Shape 10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Shape 10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Shape 1022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Shape 1023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4" name="Shape 1024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5" name="Shape 102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26" name="Shape 1026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7" name="Shape 1027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8" name="Shape 1028"/>
          <p:cNvSpPr/>
          <p:nvPr/>
        </p:nvSpPr>
        <p:spPr>
          <a:xfrm rot="119995">
            <a:off x="9088475" y="6276455"/>
            <a:ext cx="1968599" cy="1110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9" name="Shape 102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Shape 1030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1" name="Shape 1031"/>
          <p:cNvSpPr/>
          <p:nvPr/>
        </p:nvSpPr>
        <p:spPr>
          <a:xfrm rot="119517">
            <a:off x="9044860" y="112170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2" name="Shape 1032"/>
          <p:cNvSpPr/>
          <p:nvPr/>
        </p:nvSpPr>
        <p:spPr>
          <a:xfrm rot="119517">
            <a:off x="9046210" y="8452663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3" name="Shape 1033"/>
          <p:cNvSpPr/>
          <p:nvPr/>
        </p:nvSpPr>
        <p:spPr>
          <a:xfrm rot="119517">
            <a:off x="12703227" y="7562417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4" name="Shape 1034"/>
          <p:cNvSpPr/>
          <p:nvPr/>
        </p:nvSpPr>
        <p:spPr>
          <a:xfrm rot="119517">
            <a:off x="16183028" y="9273620"/>
            <a:ext cx="1044331" cy="6339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5" name="Shape 1035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6" name="Shape 1036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Goal: Minimize cost</a:t>
            </a:r>
            <a:endParaRPr/>
          </a:p>
        </p:txBody>
      </p:sp>
      <p:pic>
        <p:nvPicPr>
          <p:cNvPr descr="pasted-image.pdf" id="438" name="Shape 4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9339" y="5986188"/>
            <a:ext cx="9278700" cy="17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Shape 10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Shape 10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Shape 1044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5" name="Shape 1045"/>
          <p:cNvSpPr/>
          <p:nvPr/>
        </p:nvSpPr>
        <p:spPr>
          <a:xfrm>
            <a:off x="17399000" y="790326"/>
            <a:ext cx="4226100" cy="266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6" name="Shape 1046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7" name="Shape 104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48" name="Shape 104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9" name="Shape 1049"/>
          <p:cNvSpPr/>
          <p:nvPr/>
        </p:nvSpPr>
        <p:spPr>
          <a:xfrm rot="120032">
            <a:off x="13908392" y="4188847"/>
            <a:ext cx="9625066" cy="13244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0" name="Shape 1050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1" name="Shape 1051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2" name="Shape 1052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3" name="Shape 1053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4" name="Shape 1054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9" name="Shape 10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Shape 10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Shape 1061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3" name="Shape 1063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4" name="Shape 1064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5" name="Shape 1065"/>
          <p:cNvSpPr/>
          <p:nvPr/>
        </p:nvSpPr>
        <p:spPr>
          <a:xfrm rot="119517">
            <a:off x="9603660" y="12436270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6" name="Shape 1066"/>
          <p:cNvSpPr/>
          <p:nvPr/>
        </p:nvSpPr>
        <p:spPr>
          <a:xfrm rot="120107">
            <a:off x="12244493" y="82523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7" name="Shape 1067"/>
          <p:cNvSpPr/>
          <p:nvPr/>
        </p:nvSpPr>
        <p:spPr>
          <a:xfrm rot="120107">
            <a:off x="11703180" y="8620617"/>
            <a:ext cx="1588870" cy="11355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8" name="Shape 1068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Shape 10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Shape 10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Shape 1076"/>
          <p:cNvSpPr/>
          <p:nvPr/>
        </p:nvSpPr>
        <p:spPr>
          <a:xfrm>
            <a:off x="381000" y="6807200"/>
            <a:ext cx="7132800" cy="400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7" name="Shape 1077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8" name="Shape 1078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9" name="Shape 1079"/>
          <p:cNvSpPr/>
          <p:nvPr/>
        </p:nvSpPr>
        <p:spPr>
          <a:xfrm rot="119517">
            <a:off x="9603660" y="9511574"/>
            <a:ext cx="1044331" cy="7093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0" name="Shape 108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81" name="Shape 108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8566" y="2419817"/>
            <a:ext cx="15633900" cy="109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8349" y="6972300"/>
            <a:ext cx="65745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Shape 1088"/>
          <p:cNvSpPr/>
          <p:nvPr/>
        </p:nvSpPr>
        <p:spPr>
          <a:xfrm>
            <a:off x="16707941" y="1827758"/>
            <a:ext cx="822600" cy="17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9" name="Shape 1089"/>
          <p:cNvSpPr/>
          <p:nvPr/>
        </p:nvSpPr>
        <p:spPr>
          <a:xfrm>
            <a:off x="15240000" y="11277600"/>
            <a:ext cx="9624900" cy="302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0" name="Shape 1090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  <p:sp>
        <p:nvSpPr>
          <p:cNvPr id="1092" name="Shape 1092"/>
          <p:cNvSpPr txBox="1"/>
          <p:nvPr/>
        </p:nvSpPr>
        <p:spPr>
          <a:xfrm>
            <a:off x="4447700" y="9492275"/>
            <a:ext cx="611700" cy="47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w</a:t>
            </a:r>
            <a:endParaRPr sz="3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098" name="Shape 1098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9" name="Shape 1099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0" name="Shape 1100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1" name="Shape 1101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2" name="Shape 1102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03" name="Shape 1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Shape 1104"/>
          <p:cNvSpPr/>
          <p:nvPr/>
        </p:nvSpPr>
        <p:spPr>
          <a:xfrm>
            <a:off x="10753811" y="7724002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5" name="Shape 1105"/>
          <p:cNvSpPr/>
          <p:nvPr/>
        </p:nvSpPr>
        <p:spPr>
          <a:xfrm>
            <a:off x="11511748" y="7974570"/>
            <a:ext cx="13605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Shape 1106"/>
          <p:cNvSpPr/>
          <p:nvPr/>
        </p:nvSpPr>
        <p:spPr>
          <a:xfrm>
            <a:off x="3267045" y="11374394"/>
            <a:ext cx="25227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7" name="Shape 1107"/>
          <p:cNvSpPr/>
          <p:nvPr/>
        </p:nvSpPr>
        <p:spPr>
          <a:xfrm>
            <a:off x="2763508" y="4969132"/>
            <a:ext cx="17280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8" name="Shape 1108"/>
          <p:cNvSpPr/>
          <p:nvPr/>
        </p:nvSpPr>
        <p:spPr>
          <a:xfrm>
            <a:off x="6449428" y="5798779"/>
            <a:ext cx="1269900" cy="21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9" name="Shape 1109"/>
          <p:cNvSpPr/>
          <p:nvPr/>
        </p:nvSpPr>
        <p:spPr>
          <a:xfrm>
            <a:off x="6985678" y="7809693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0" name="Shape 1110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(chain rule)</a:t>
            </a:r>
            <a:endParaRPr/>
          </a:p>
        </p:txBody>
      </p:sp>
      <p:sp>
        <p:nvSpPr>
          <p:cNvPr id="1116" name="Shape 1116"/>
          <p:cNvSpPr/>
          <p:nvPr/>
        </p:nvSpPr>
        <p:spPr>
          <a:xfrm>
            <a:off x="9677400" y="53848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7" name="Shape 1117"/>
          <p:cNvSpPr/>
          <p:nvPr/>
        </p:nvSpPr>
        <p:spPr>
          <a:xfrm>
            <a:off x="10261600" y="73914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8" name="Shape 1118"/>
          <p:cNvSpPr/>
          <p:nvPr/>
        </p:nvSpPr>
        <p:spPr>
          <a:xfrm>
            <a:off x="10553700" y="7581900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9" name="Shape 1119"/>
          <p:cNvSpPr/>
          <p:nvPr/>
        </p:nvSpPr>
        <p:spPr>
          <a:xfrm>
            <a:off x="6337300" y="11391900"/>
            <a:ext cx="30465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0" name="Shape 1120"/>
          <p:cNvSpPr/>
          <p:nvPr/>
        </p:nvSpPr>
        <p:spPr>
          <a:xfrm>
            <a:off x="5613400" y="4233713"/>
            <a:ext cx="1985700" cy="169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1" name="Shape 1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95" y="3606113"/>
            <a:ext cx="21783000" cy="92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/>
          <p:nvPr/>
        </p:nvSpPr>
        <p:spPr>
          <a:xfrm>
            <a:off x="16894116" y="12938168"/>
            <a:ext cx="7911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http://cs231n.stanford.edu/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  <a:endParaRPr/>
          </a:p>
        </p:txBody>
      </p:sp>
      <p:pic>
        <p:nvPicPr>
          <p:cNvPr id="1128" name="Shape 1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Shape 1129"/>
          <p:cNvSpPr/>
          <p:nvPr/>
        </p:nvSpPr>
        <p:spPr>
          <a:xfrm>
            <a:off x="5283200" y="8602133"/>
            <a:ext cx="16732200" cy="286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Shape 1134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Sigmoid</a:t>
            </a:r>
            <a:endParaRPr/>
          </a:p>
        </p:txBody>
      </p:sp>
      <p:pic>
        <p:nvPicPr>
          <p:cNvPr id="1135" name="Shape 1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3666" y="3365500"/>
            <a:ext cx="14833500" cy="78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 txBox="1"/>
          <p:nvPr>
            <p:ph type="title"/>
          </p:nvPr>
        </p:nvSpPr>
        <p:spPr>
          <a:xfrm>
            <a:off x="12427598" y="12839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141" name="Shape 1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0355" y="194379"/>
            <a:ext cx="10107900" cy="133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Shape 1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56840" y="6841009"/>
            <a:ext cx="12549300" cy="6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Shape 1143"/>
          <p:cNvSpPr/>
          <p:nvPr/>
        </p:nvSpPr>
        <p:spPr>
          <a:xfrm>
            <a:off x="13688541" y="5666945"/>
            <a:ext cx="1269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8" name="Shape 1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28" y="615435"/>
            <a:ext cx="13754100" cy="1297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Shape 1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07051" y="6007271"/>
            <a:ext cx="15218100" cy="1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Shape 1150"/>
          <p:cNvSpPr txBox="1"/>
          <p:nvPr>
            <p:ph type="title"/>
          </p:nvPr>
        </p:nvSpPr>
        <p:spPr>
          <a:xfrm>
            <a:off x="13545198" y="1004544"/>
            <a:ext cx="1060770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 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TensorFlow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Font typeface="Gill San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  <a:endParaRPr/>
          </a:p>
        </p:txBody>
      </p:sp>
      <p:pic>
        <p:nvPicPr>
          <p:cNvPr descr="pasted-image.pdf" id="444" name="Shape 4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Shape 445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{E1862F4C-D1DE-4833-9E9E-D6E6DCE733A3}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46" name="Shape 446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=1, </a:t>
            </a:r>
            <a:r>
              <a:rPr b="0" i="1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</a:t>
            </a: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=?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Back propagation</a:t>
            </a:r>
            <a:endParaRPr/>
          </a:p>
        </p:txBody>
      </p:sp>
      <p:pic>
        <p:nvPicPr>
          <p:cNvPr id="1156" name="Shape 1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9762" y="3998449"/>
            <a:ext cx="14580300" cy="71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 txBox="1"/>
          <p:nvPr>
            <p:ph type="title"/>
          </p:nvPr>
        </p:nvSpPr>
        <p:spPr>
          <a:xfrm>
            <a:off x="-21835" y="357187"/>
            <a:ext cx="2442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/>
              <a:t>Now we know how to get </a:t>
            </a:r>
            <a:r>
              <a:rPr lang="en-US"/>
              <a:t>derivative</a:t>
            </a:r>
            <a:r>
              <a:rPr lang="en-US"/>
              <a:t>: backpropagation </a:t>
            </a:r>
            <a:endParaRPr/>
          </a:p>
        </p:txBody>
      </p:sp>
      <p:grpSp>
        <p:nvGrpSpPr>
          <p:cNvPr id="1162" name="Shape 1162"/>
          <p:cNvGrpSpPr/>
          <p:nvPr/>
        </p:nvGrpSpPr>
        <p:grpSpPr>
          <a:xfrm>
            <a:off x="873599" y="5838367"/>
            <a:ext cx="20605880" cy="3678000"/>
            <a:chOff x="0" y="0"/>
            <a:chExt cx="20605880" cy="3678000"/>
          </a:xfrm>
        </p:grpSpPr>
        <p:pic>
          <p:nvPicPr>
            <p:cNvPr id="1163" name="Shape 11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Shape 11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66445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Shape 11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57036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Shape 11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223480" y="0"/>
              <a:ext cx="7382400" cy="367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7" name="Shape 1167"/>
          <p:cNvSpPr/>
          <p:nvPr/>
        </p:nvSpPr>
        <p:spPr>
          <a:xfrm>
            <a:off x="833966" y="4978400"/>
            <a:ext cx="19527900" cy="126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Gradient descent algorithm</a:t>
            </a:r>
            <a:endParaRPr/>
          </a:p>
        </p:txBody>
      </p:sp>
      <p:pic>
        <p:nvPicPr>
          <p:cNvPr descr="pasted-image.pdf" id="1173" name="Shape 1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9937" y="5973960"/>
            <a:ext cx="10143900" cy="1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Shape 1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3090" y="95697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Shape 1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615" y="3786175"/>
            <a:ext cx="5097818" cy="17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Shape 1180"/>
          <p:cNvSpPr txBox="1"/>
          <p:nvPr/>
        </p:nvSpPr>
        <p:spPr>
          <a:xfrm>
            <a:off x="1413000" y="8020325"/>
            <a:ext cx="21557700" cy="30000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train = tf.train.GradientDescentOptimizer(</a:t>
            </a:r>
            <a:r>
              <a:rPr lang="en-US" sz="4000">
                <a:solidFill>
                  <a:srgbClr val="66009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learning_rate</a:t>
            </a:r>
            <a:r>
              <a:rPr lang="en-US" sz="4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4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US" sz="4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).minimize(cost)</a:t>
            </a:r>
            <a:endParaRPr sz="4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1" name="Shape 1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100" y="21850"/>
            <a:ext cx="11698724" cy="682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Shape 1182"/>
          <p:cNvSpPr txBox="1"/>
          <p:nvPr>
            <p:ph type="title"/>
          </p:nvPr>
        </p:nvSpPr>
        <p:spPr>
          <a:xfrm>
            <a:off x="1121175" y="-862025"/>
            <a:ext cx="19212000" cy="3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-US" sz="14900"/>
              <a:t>Tensorflow </a:t>
            </a:r>
            <a:endParaRPr sz="149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-21835" y="357187"/>
            <a:ext cx="24428100" cy="3428700"/>
          </a:xfrm>
          <a:prstGeom prst="rect">
            <a:avLst/>
          </a:prstGeom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“Yes you should understand backprop”</a:t>
            </a:r>
            <a:endParaRPr/>
          </a:p>
        </p:txBody>
      </p:sp>
      <p:sp>
        <p:nvSpPr>
          <p:cNvPr id="1188" name="Shape 1188"/>
          <p:cNvSpPr txBox="1"/>
          <p:nvPr/>
        </p:nvSpPr>
        <p:spPr>
          <a:xfrm>
            <a:off x="12407475" y="12527900"/>
            <a:ext cx="119769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</a:t>
            </a:r>
            <a:r>
              <a:rPr lang="en-US" sz="2400"/>
              <a:t> </a:t>
            </a:r>
            <a:endParaRPr sz="2400"/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480550" y="3588551"/>
            <a:ext cx="23422500" cy="91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00" lIns="71400" spcFirstLastPara="1" rIns="71400" wrap="square" tIns="71400">
            <a:noAutofit/>
          </a:bodyPr>
          <a:lstStyle/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•"/>
            </a:pPr>
            <a:r>
              <a:rPr lang="en-US"/>
              <a:t>“If </a:t>
            </a:r>
            <a:r>
              <a:rPr lang="en-US" sz="16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/>
              <a:t>you try to ignore how it works under the hood because </a:t>
            </a:r>
            <a:r>
              <a:rPr i="1" lang="en-US"/>
              <a:t>TensorFlow automagically makes my networks learn</a:t>
            </a:r>
            <a:r>
              <a:rPr lang="en-US"/>
              <a:t>”</a:t>
            </a:r>
            <a:endParaRPr/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-"/>
            </a:pPr>
            <a:r>
              <a:rPr lang="en-US"/>
              <a:t>“You will not be ready to wrestle with the dangers it presents”</a:t>
            </a:r>
            <a:endParaRPr/>
          </a:p>
          <a:p>
            <a:pPr indent="-850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Gill Sans"/>
              <a:buChar char="-"/>
            </a:pPr>
            <a:r>
              <a:rPr lang="en-US"/>
              <a:t>“You will be much less effective at building and debugging neural networks.”</a:t>
            </a:r>
            <a:endParaRPr/>
          </a:p>
          <a:p>
            <a:pPr indent="-83820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Char char="•"/>
            </a:pPr>
            <a:r>
              <a:rPr lang="en-US"/>
              <a:t>“The good news is that backpropagation is not that difficult to understand”</a:t>
            </a:r>
            <a:endParaRPr/>
          </a:p>
          <a:p>
            <a:pPr indent="-7810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Char char="-"/>
            </a:pPr>
            <a:r>
              <a:rPr lang="en-US"/>
              <a:t>“if presented properly.”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Shape 1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8262" y="0"/>
            <a:ext cx="18567463" cy="131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Shape 1195"/>
          <p:cNvSpPr txBox="1"/>
          <p:nvPr/>
        </p:nvSpPr>
        <p:spPr>
          <a:xfrm>
            <a:off x="8698550" y="12558825"/>
            <a:ext cx="20065500" cy="17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https://www.quora.com/What-did-Richard-Feynman-mean-when-he-said-What-I-cannot-create-I-do-not-understand</a:t>
            </a:r>
            <a:r>
              <a:rPr lang="en-US" sz="2400">
                <a:solidFill>
                  <a:schemeClr val="dk1"/>
                </a:solidFill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0" name="Shape 1200"/>
          <p:cNvCxnSpPr>
            <a:stCxn id="1201" idx="3"/>
            <a:endCxn id="12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2" name="Shape 12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203" name="Shape 1203"/>
          <p:cNvCxnSpPr>
            <a:stCxn id="1202" idx="6"/>
            <a:endCxn id="12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4" name="Shape 12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205" name="Shape 1205"/>
          <p:cNvCxnSpPr>
            <a:stCxn id="1204" idx="6"/>
            <a:endCxn id="12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6" name="Shape 12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207" name="Shape 1207"/>
          <p:cNvCxnSpPr>
            <a:stCxn id="12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08" name="Shape 12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209" name="Shape 1209"/>
          <p:cNvCxnSpPr>
            <a:stCxn id="12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10" name="Shape 12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1" name="Shape 12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12" name="Shape 1212"/>
          <p:cNvCxnSpPr>
            <a:endCxn id="12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13" name="Shape 12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4" name="Shape 1214"/>
          <p:cNvSpPr/>
          <p:nvPr/>
        </p:nvSpPr>
        <p:spPr>
          <a:xfrm>
            <a:off x="303276" y="71067"/>
            <a:ext cx="103503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Helvetica Neue"/>
                <a:ea typeface="Helvetica Neue"/>
                <a:cs typeface="Helvetica Neue"/>
                <a:sym typeface="Helvetica Neue"/>
              </a:rPr>
              <a:t>Logistic Regression Network</a:t>
            </a:r>
            <a:endParaRPr sz="5100"/>
          </a:p>
        </p:txBody>
      </p:sp>
      <p:sp>
        <p:nvSpPr>
          <p:cNvPr id="1201" name="Shape 12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9" name="Shape 1219"/>
          <p:cNvCxnSpPr>
            <a:stCxn id="1220" idx="3"/>
            <a:endCxn id="1221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1" name="Shape 1221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222" name="Shape 1222"/>
          <p:cNvCxnSpPr>
            <a:stCxn id="1221" idx="6"/>
            <a:endCxn id="1223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3" name="Shape 1223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224" name="Shape 1224"/>
          <p:cNvCxnSpPr>
            <a:stCxn id="1223" idx="6"/>
            <a:endCxn id="1225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5" name="Shape 1225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226" name="Shape 1226"/>
          <p:cNvCxnSpPr>
            <a:stCxn id="1225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27" name="Shape 1227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228" name="Shape 1228"/>
          <p:cNvCxnSpPr>
            <a:stCxn id="1227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29" name="Shape 1229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0" name="Shape 1230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31" name="Shape 1231"/>
          <p:cNvCxnSpPr>
            <a:endCxn id="1223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2" name="Shape 1232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Shape 1233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4" name="Shape 1234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5" name="Shape 123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6" name="Shape 123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237" name="Shape 123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38" name="Shape 123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sp>
        <p:nvSpPr>
          <p:cNvPr id="1220" name="Shape 1220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9" name="Shape 1239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Forward pass, OK? Just follow (1), (2), (3) and (4)</a:t>
            </a:r>
            <a:endParaRPr/>
          </a:p>
        </p:txBody>
      </p:sp>
      <p:sp>
        <p:nvSpPr>
          <p:cNvPr id="1240" name="Shape 1240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41" name="Shape 1241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42" name="Shape 12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Shape 12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8" name="Shape 1248"/>
          <p:cNvCxnSpPr>
            <a:stCxn id="1249" idx="3"/>
            <a:endCxn id="125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0" name="Shape 125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251" name="Shape 1251"/>
          <p:cNvCxnSpPr>
            <a:stCxn id="1250" idx="6"/>
            <a:endCxn id="125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2" name="Shape 125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253" name="Shape 1253"/>
          <p:cNvCxnSpPr>
            <a:stCxn id="1252" idx="6"/>
            <a:endCxn id="125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4" name="Shape 125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255" name="Shape 1255"/>
          <p:cNvCxnSpPr>
            <a:stCxn id="125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6" name="Shape 125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257" name="Shape 1257"/>
          <p:cNvCxnSpPr>
            <a:stCxn id="125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58" name="Shape 125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59" name="Shape 125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60" name="Shape 1260"/>
          <p:cNvCxnSpPr>
            <a:endCxn id="125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1" name="Shape 126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2" name="Shape 126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3" name="Shape 126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4" name="Shape 126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5" name="Shape 1265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266" name="Shape 1266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67" name="Shape 1267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sp>
        <p:nvSpPr>
          <p:cNvPr id="1249" name="Shape 124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2381250" y="6143906"/>
            <a:ext cx="19621500" cy="25185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Shape 126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70" name="Shape 1270"/>
          <p:cNvGrpSpPr/>
          <p:nvPr/>
        </p:nvGrpSpPr>
        <p:grpSpPr>
          <a:xfrm>
            <a:off x="3444838" y="4997729"/>
            <a:ext cx="17376761" cy="2667233"/>
            <a:chOff x="1291798" y="1874125"/>
            <a:chExt cx="6516204" cy="1000200"/>
          </a:xfrm>
        </p:grpSpPr>
        <p:pic>
          <p:nvPicPr>
            <p:cNvPr id="1271" name="Shape 12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91798" y="2494525"/>
              <a:ext cx="6516204" cy="37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2" name="Shape 12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41700" y="1874125"/>
              <a:ext cx="3993038" cy="379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3" name="Shape 12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1869" y="10182401"/>
            <a:ext cx="13571264" cy="927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8" name="Shape 1278"/>
          <p:cNvCxnSpPr>
            <a:stCxn id="1279" idx="3"/>
            <a:endCxn id="1280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0" name="Shape 1280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281" name="Shape 1281"/>
          <p:cNvCxnSpPr>
            <a:stCxn id="1280" idx="6"/>
            <a:endCxn id="1282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2" name="Shape 1282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283" name="Shape 1283"/>
          <p:cNvCxnSpPr>
            <a:stCxn id="1282" idx="6"/>
            <a:endCxn id="1284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4" name="Shape 1284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285" name="Shape 1285"/>
          <p:cNvCxnSpPr>
            <a:stCxn id="1284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6" name="Shape 1286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287" name="Shape 1287"/>
          <p:cNvCxnSpPr>
            <a:stCxn id="1286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288" name="Shape 1288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89" name="Shape 1289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290" name="Shape 1290"/>
          <p:cNvCxnSpPr>
            <a:endCxn id="1282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1" name="Shape 1291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2" name="Shape 1292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3" name="Shape 1293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4" name="Shape 12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295" name="Shape 12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296" name="Shape 12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sp>
        <p:nvSpPr>
          <p:cNvPr id="1279" name="Shape 1279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7" name="Shape 1297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Shape 1298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99" name="Shape 12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00" name="Shape 1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10215" y="6143975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type="title"/>
          </p:nvPr>
        </p:nvSpPr>
        <p:spPr>
          <a:xfrm>
            <a:off x="-21835" y="357187"/>
            <a:ext cx="24427671" cy="3429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</a:t>
            </a:r>
            <a:r>
              <a:rPr b="0" i="1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cost(W) </a:t>
            </a:r>
            <a:r>
              <a:rPr b="0" i="0" lang="en-US" sz="9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looks like?</a:t>
            </a:r>
            <a:endParaRPr/>
          </a:p>
        </p:txBody>
      </p:sp>
      <p:pic>
        <p:nvPicPr>
          <p:cNvPr descr="pasted-image.pdf" id="452" name="Shape 4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3578" y="3540202"/>
            <a:ext cx="9036844" cy="17680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3" name="Shape 453"/>
          <p:cNvGraphicFramePr/>
          <p:nvPr/>
        </p:nvGraphicFramePr>
        <p:xfrm>
          <a:off x="4056147" y="59571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{E1862F4C-D1DE-4833-9E9E-D6E6DCE733A3}</a:tableStyleId>
              </a:tblPr>
              <a:tblGrid>
                <a:gridCol w="2432850"/>
                <a:gridCol w="2432850"/>
              </a:tblGrid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x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Y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A6AAA9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1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2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  <a:tr h="1326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 Light"/>
                        <a:buNone/>
                      </a:pPr>
                      <a:r>
                        <a:rPr lang="en-US" sz="3600" u="none" cap="none" strike="noStrike"/>
                        <a:t>3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sp>
        <p:nvSpPr>
          <p:cNvPr id="454" name="Shape 454"/>
          <p:cNvSpPr txBox="1"/>
          <p:nvPr>
            <p:ph idx="1" type="body"/>
          </p:nvPr>
        </p:nvSpPr>
        <p:spPr>
          <a:xfrm>
            <a:off x="8798718" y="5973960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W=1, cost(W)=0</a:t>
            </a:r>
            <a:endParaRPr/>
          </a:p>
        </p:txBody>
      </p:sp>
      <p:pic>
        <p:nvPicPr>
          <p:cNvPr descr="pasted-image.pdf" id="455" name="Shape 4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62379" y="7470730"/>
            <a:ext cx="9407119" cy="1051552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/>
          <p:nvPr/>
        </p:nvSpPr>
        <p:spPr>
          <a:xfrm>
            <a:off x="9030890" y="8760023"/>
            <a:ext cx="14716126" cy="1768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W=0, cost(W)=4.67</a:t>
            </a:r>
            <a:endParaRPr/>
          </a:p>
        </p:txBody>
      </p:sp>
      <p:pic>
        <p:nvPicPr>
          <p:cNvPr descr="pasted-image.pdf" id="457" name="Shape 4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62379" y="10158412"/>
            <a:ext cx="9407100" cy="10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Shape 458"/>
          <p:cNvSpPr/>
          <p:nvPr/>
        </p:nvSpPr>
        <p:spPr>
          <a:xfrm>
            <a:off x="9030890" y="10974585"/>
            <a:ext cx="14716126" cy="1768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-711199" lvl="0" marL="1092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76"/>
              <a:buFont typeface="Gill Sans"/>
              <a:buChar char="•"/>
            </a:pPr>
            <a:r>
              <a:rPr b="0" i="0" lang="en-US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W=2, cost(W)=?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5" name="Shape 1305"/>
          <p:cNvCxnSpPr>
            <a:stCxn id="1306" idx="3"/>
            <a:endCxn id="1307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7" name="Shape 1307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308" name="Shape 1308"/>
          <p:cNvCxnSpPr>
            <a:stCxn id="1307" idx="6"/>
            <a:endCxn id="1309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09" name="Shape 1309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310" name="Shape 1310"/>
          <p:cNvCxnSpPr>
            <a:stCxn id="1309" idx="6"/>
            <a:endCxn id="1311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1" name="Shape 1311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312" name="Shape 1312"/>
          <p:cNvCxnSpPr>
            <a:stCxn id="1311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3" name="Shape 1313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314" name="Shape 1314"/>
          <p:cNvCxnSpPr>
            <a:stCxn id="1313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15" name="Shape 1315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6" name="Shape 1316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17" name="Shape 1317"/>
          <p:cNvCxnSpPr>
            <a:endCxn id="1309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18" name="Shape 1318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9" name="Shape 1319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0" name="Shape 1320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1" name="Shape 1321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322" name="Shape 1322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23" name="Shape 1323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sp>
        <p:nvSpPr>
          <p:cNvPr id="1306" name="Shape 1306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24" name="Shape 1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Shape 13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39188" y="2016385"/>
            <a:ext cx="2182935" cy="64293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Shape 1326"/>
          <p:cNvSpPr txBox="1"/>
          <p:nvPr>
            <p:ph idx="1" type="body"/>
          </p:nvPr>
        </p:nvSpPr>
        <p:spPr>
          <a:xfrm>
            <a:off x="1329281" y="6427617"/>
            <a:ext cx="21725700" cy="52704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Let’s do back propagation!</a:t>
            </a:r>
            <a:endParaRPr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will be given. What would be </a:t>
            </a:r>
            <a:endParaRPr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 We can use the chain rule.</a:t>
            </a:r>
            <a:endParaRPr/>
          </a:p>
        </p:txBody>
      </p:sp>
      <p:pic>
        <p:nvPicPr>
          <p:cNvPr id="1327" name="Shape 13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853" y="8871363"/>
            <a:ext cx="1545328" cy="120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Shape 13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097313" y="8871364"/>
            <a:ext cx="1828807" cy="1203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Shape 13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30" name="Shape 13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cxnSp>
        <p:nvCxnSpPr>
          <p:cNvPr id="1331" name="Shape 1331"/>
          <p:cNvCxnSpPr>
            <a:stCxn id="1324" idx="2"/>
            <a:endCxn id="1332" idx="2"/>
          </p:cNvCxnSpPr>
          <p:nvPr/>
        </p:nvCxnSpPr>
        <p:spPr>
          <a:xfrm rot="5400000">
            <a:off x="13740861" y="249335"/>
            <a:ext cx="197400" cy="4761300"/>
          </a:xfrm>
          <a:prstGeom prst="curvedConnector3">
            <a:avLst>
              <a:gd fmla="val 476279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332" name="Shape 1332"/>
          <p:cNvSpPr/>
          <p:nvPr/>
        </p:nvSpPr>
        <p:spPr>
          <a:xfrm>
            <a:off x="11130703" y="2352797"/>
            <a:ext cx="656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4" name="Shape 1334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35" name="Shape 1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048048" y="5403641"/>
            <a:ext cx="5097818" cy="176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0" name="Shape 1340"/>
          <p:cNvCxnSpPr>
            <a:stCxn id="1341" idx="3"/>
            <a:endCxn id="134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2" name="Shape 134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343" name="Shape 1343"/>
          <p:cNvCxnSpPr>
            <a:stCxn id="1342" idx="6"/>
            <a:endCxn id="134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4" name="Shape 134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345" name="Shape 1345"/>
          <p:cNvCxnSpPr>
            <a:stCxn id="1344" idx="6"/>
            <a:endCxn id="134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6" name="Shape 134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347" name="Shape 1347"/>
          <p:cNvCxnSpPr>
            <a:stCxn id="134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48" name="Shape 134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349" name="Shape 1349"/>
          <p:cNvCxnSpPr>
            <a:stCxn id="134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50" name="Shape 135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1" name="Shape 135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52" name="Shape 1352"/>
          <p:cNvCxnSpPr>
            <a:endCxn id="134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3" name="Shape 135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Shape 135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5" name="Shape 135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6" name="Shape 135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357" name="Shape 135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58" name="Shape 135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359" name="Shape 135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60" name="Shape 136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341" name="Shape 134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61" name="Shape 1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Shape 13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Shape 1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Shape 13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5" name="Shape 136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Shape 1366"/>
          <p:cNvSpPr txBox="1"/>
          <p:nvPr>
            <p:ph idx="1" type="body"/>
          </p:nvPr>
        </p:nvSpPr>
        <p:spPr>
          <a:xfrm>
            <a:off x="742547" y="6878180"/>
            <a:ext cx="23169600" cy="12216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In the same manner, we can get back prop (4), (3), (1) and (1)!</a:t>
            </a:r>
            <a:endParaRPr/>
          </a:p>
        </p:txBody>
      </p:sp>
      <p:sp>
        <p:nvSpPr>
          <p:cNvPr id="1367" name="Shape 136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68" name="Shape 1368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3" name="Shape 1373"/>
          <p:cNvCxnSpPr>
            <a:stCxn id="1374" idx="3"/>
            <a:endCxn id="1375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5" name="Shape 1375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376" name="Shape 1376"/>
          <p:cNvCxnSpPr>
            <a:stCxn id="1375" idx="6"/>
            <a:endCxn id="1377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7" name="Shape 1377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378" name="Shape 1378"/>
          <p:cNvCxnSpPr>
            <a:stCxn id="1377" idx="6"/>
            <a:endCxn id="1379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79" name="Shape 1379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380" name="Shape 1380"/>
          <p:cNvCxnSpPr>
            <a:stCxn id="1379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1" name="Shape 1381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382" name="Shape 1382"/>
          <p:cNvCxnSpPr>
            <a:stCxn id="1381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383" name="Shape 1383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4" name="Shape 1384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385" name="Shape 1385"/>
          <p:cNvCxnSpPr>
            <a:endCxn id="1377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86" name="Shape 1386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7" name="Shape 1387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8" name="Shape 1388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89" name="Shape 13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Shape 13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Shape 1391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92" name="Shape 13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Shape 139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394" name="Shape 1394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395" name="Shape 1395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396" name="Shape 1396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397" name="Shape 1397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374" name="Shape 1374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398" name="Shape 13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Shape 13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Shape 140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Shape 140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Shape 140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Shape 1403"/>
          <p:cNvSpPr txBox="1"/>
          <p:nvPr>
            <p:ph idx="1" type="body"/>
          </p:nvPr>
        </p:nvSpPr>
        <p:spPr>
          <a:xfrm>
            <a:off x="1380400" y="9984727"/>
            <a:ext cx="21725700" cy="14823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These derivatives for each gate will be given. </a:t>
            </a:r>
            <a:endParaRPr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We can just use them in the chain rule.</a:t>
            </a:r>
            <a:endParaRPr/>
          </a:p>
        </p:txBody>
      </p:sp>
      <p:sp>
        <p:nvSpPr>
          <p:cNvPr id="1404" name="Shape 1404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05" name="Shape 140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Shape 140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1" name="Shape 1411"/>
          <p:cNvCxnSpPr>
            <a:stCxn id="1412" idx="3"/>
            <a:endCxn id="141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3" name="Shape 141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414" name="Shape 1414"/>
          <p:cNvCxnSpPr>
            <a:stCxn id="1413" idx="6"/>
            <a:endCxn id="141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5" name="Shape 141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416" name="Shape 1416"/>
          <p:cNvCxnSpPr>
            <a:stCxn id="1415" idx="6"/>
            <a:endCxn id="141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7" name="Shape 141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418" name="Shape 1418"/>
          <p:cNvCxnSpPr>
            <a:stCxn id="141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19" name="Shape 141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420" name="Shape 1420"/>
          <p:cNvCxnSpPr>
            <a:stCxn id="141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21" name="Shape 142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2" name="Shape 142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23" name="Shape 1423"/>
          <p:cNvCxnSpPr>
            <a:endCxn id="141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24" name="Shape 142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5" name="Shape 142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6" name="Shape 142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27" name="Shape 14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Shape 14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Shape 142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30" name="Shape 14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Shape 1431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432" name="Shape 1432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433" name="Shape 1433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434" name="Shape 1434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35" name="Shape 1435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436" name="Shape 1436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37" name="Shape 1437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412" name="Shape 141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38" name="Shape 14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Shape 14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Shape 14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Shape 14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2" name="Shape 144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3" name="Shape 1443"/>
          <p:cNvCxnSpPr>
            <a:stCxn id="1444" idx="3"/>
            <a:endCxn id="1430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45" name="Shape 1445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1446" name="Shape 1446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Just apply them one by one and solve each derivative one by one!</a:t>
            </a:r>
            <a:endParaRPr/>
          </a:p>
        </p:txBody>
      </p:sp>
      <p:pic>
        <p:nvPicPr>
          <p:cNvPr id="1447" name="Shape 14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Shape 144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Shape 1449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50" name="Shape 145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Shape 1451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2" name="Shape 1452"/>
          <p:cNvSpPr txBox="1"/>
          <p:nvPr/>
        </p:nvSpPr>
        <p:spPr>
          <a:xfrm>
            <a:off x="3820133" y="7404267"/>
            <a:ext cx="6528900" cy="151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Shape 1457"/>
          <p:cNvCxnSpPr>
            <a:stCxn id="1458" idx="3"/>
            <a:endCxn id="1459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59" name="Shape 1459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460" name="Shape 1460"/>
          <p:cNvCxnSpPr>
            <a:stCxn id="1459" idx="6"/>
            <a:endCxn id="1461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1" name="Shape 1461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462" name="Shape 1462"/>
          <p:cNvCxnSpPr>
            <a:stCxn id="1461" idx="6"/>
            <a:endCxn id="1463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3" name="Shape 1463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464" name="Shape 1464"/>
          <p:cNvCxnSpPr>
            <a:stCxn id="1463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5" name="Shape 1465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466" name="Shape 1466"/>
          <p:cNvCxnSpPr>
            <a:stCxn id="1465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467" name="Shape 1467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68" name="Shape 1468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469" name="Shape 1469"/>
          <p:cNvCxnSpPr>
            <a:endCxn id="1461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70" name="Shape 1470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1" name="Shape 1471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73" name="Shape 147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Shape 14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Shape 1475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76" name="Shape 147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Shape 1477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478" name="Shape 1478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479" name="Shape 1479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480" name="Shape 1480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481" name="Shape 1481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482" name="Shape 1482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483" name="Shape 1483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458" name="Shape 1458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84" name="Shape 14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Shape 148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Shape 148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Shape 148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Shape 148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9" name="Shape 1489"/>
          <p:cNvCxnSpPr>
            <a:stCxn id="1490" idx="3"/>
            <a:endCxn id="1476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1" name="Shape 1491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Just apply them one by one and solve each derivative one by one!</a:t>
            </a:r>
            <a:endParaRPr/>
          </a:p>
        </p:txBody>
      </p:sp>
      <p:cxnSp>
        <p:nvCxnSpPr>
          <p:cNvPr id="1493" name="Shape 1493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494" name="Shape 1494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  <a:endParaRPr sz="2400">
              <a:solidFill>
                <a:srgbClr val="6AA84F"/>
              </a:solidFill>
            </a:endParaRPr>
          </a:p>
        </p:txBody>
      </p:sp>
      <p:pic>
        <p:nvPicPr>
          <p:cNvPr id="1495" name="Shape 149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Shape 149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Shape 149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98" name="Shape 149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Shape 149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Shape 1504"/>
          <p:cNvCxnSpPr>
            <a:stCxn id="1505" idx="3"/>
            <a:endCxn id="150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6" name="Shape 150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507" name="Shape 1507"/>
          <p:cNvCxnSpPr>
            <a:stCxn id="1506" idx="6"/>
            <a:endCxn id="150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08" name="Shape 150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509" name="Shape 1509"/>
          <p:cNvCxnSpPr>
            <a:stCxn id="1508" idx="6"/>
            <a:endCxn id="151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0" name="Shape 151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511" name="Shape 1511"/>
          <p:cNvCxnSpPr>
            <a:stCxn id="151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2" name="Shape 151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513" name="Shape 1513"/>
          <p:cNvCxnSpPr>
            <a:stCxn id="151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14" name="Shape 151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5" name="Shape 151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16" name="Shape 1516"/>
          <p:cNvCxnSpPr>
            <a:endCxn id="150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17" name="Shape 151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8" name="Shape 151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9" name="Shape 151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20" name="Shape 15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1" name="Shape 15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Shape 152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23" name="Shape 15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Shape 1524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525" name="Shape 1525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526" name="Shape 15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527" name="Shape 15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28" name="Shape 15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529" name="Shape 15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30" name="Shape 15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505" name="Shape 150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31" name="Shape 15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Shape 15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Shape 15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Shape 15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Shape 153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6" name="Shape 1536"/>
          <p:cNvCxnSpPr>
            <a:stCxn id="1537" idx="3"/>
            <a:endCxn id="1523" idx="1"/>
          </p:cNvCxnSpPr>
          <p:nvPr/>
        </p:nvCxnSpPr>
        <p:spPr>
          <a:xfrm>
            <a:off x="5552400" y="6666297"/>
            <a:ext cx="9783300" cy="153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38" name="Shape 1538"/>
          <p:cNvSpPr txBox="1"/>
          <p:nvPr/>
        </p:nvSpPr>
        <p:spPr>
          <a:xfrm>
            <a:off x="9875953" y="6187553"/>
            <a:ext cx="3937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Given from the pre computed derivative</a:t>
            </a:r>
            <a:endParaRPr sz="2400">
              <a:solidFill>
                <a:srgbClr val="6AA84F"/>
              </a:solidFill>
            </a:endParaRPr>
          </a:p>
        </p:txBody>
      </p:sp>
      <p:sp>
        <p:nvSpPr>
          <p:cNvPr id="1539" name="Shape 1539"/>
          <p:cNvSpPr txBox="1"/>
          <p:nvPr>
            <p:ph idx="1" type="body"/>
          </p:nvPr>
        </p:nvSpPr>
        <p:spPr>
          <a:xfrm>
            <a:off x="8169188" y="10448402"/>
            <a:ext cx="15792000" cy="2478300"/>
          </a:xfrm>
          <a:prstGeom prst="rect">
            <a:avLst/>
          </a:prstGeom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/>
              <a:t>Just apply them one by one and solve each derivative one by one!</a:t>
            </a:r>
            <a:endParaRPr/>
          </a:p>
        </p:txBody>
      </p:sp>
      <p:cxnSp>
        <p:nvCxnSpPr>
          <p:cNvPr id="1540" name="Shape 1540"/>
          <p:cNvCxnSpPr/>
          <p:nvPr/>
        </p:nvCxnSpPr>
        <p:spPr>
          <a:xfrm>
            <a:off x="10736603" y="8436162"/>
            <a:ext cx="4691100" cy="459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1541" name="Shape 1541"/>
          <p:cNvSpPr txBox="1"/>
          <p:nvPr/>
        </p:nvSpPr>
        <p:spPr>
          <a:xfrm>
            <a:off x="13220719" y="8851359"/>
            <a:ext cx="1552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157125" lIns="157125" spcFirstLastPara="1" rIns="157125" wrap="square" tIns="1571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AA84F"/>
                </a:solidFill>
              </a:rPr>
              <a:t>Given </a:t>
            </a:r>
            <a:endParaRPr sz="2400">
              <a:solidFill>
                <a:srgbClr val="6AA84F"/>
              </a:solidFill>
            </a:endParaRPr>
          </a:p>
        </p:txBody>
      </p:sp>
      <p:pic>
        <p:nvPicPr>
          <p:cNvPr id="1542" name="Shape 154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3" name="Shape 154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Shape 154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Shape 154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86075" y="12198656"/>
            <a:ext cx="7273730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Shape 154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Shape 1547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8" name="Shape 154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5452672" y="8486578"/>
            <a:ext cx="5928686" cy="72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Shape 1549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4" name="Shape 1554"/>
          <p:cNvCxnSpPr>
            <a:stCxn id="1555" idx="3"/>
            <a:endCxn id="1556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6" name="Shape 1556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557" name="Shape 1557"/>
          <p:cNvCxnSpPr>
            <a:stCxn id="1556" idx="6"/>
            <a:endCxn id="1558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58" name="Shape 1558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559" name="Shape 1559"/>
          <p:cNvCxnSpPr>
            <a:stCxn id="1558" idx="6"/>
            <a:endCxn id="1560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0" name="Shape 1560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561" name="Shape 1561"/>
          <p:cNvCxnSpPr>
            <a:stCxn id="1560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2" name="Shape 1562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563" name="Shape 1563"/>
          <p:cNvCxnSpPr>
            <a:stCxn id="1562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564" name="Shape 1564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5" name="Shape 1565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566" name="Shape 1566"/>
          <p:cNvCxnSpPr>
            <a:endCxn id="1558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67" name="Shape 1567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8" name="Shape 1568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69" name="Shape 1569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70" name="Shape 157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Shape 15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Shape 1572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73" name="Shape 157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Shape 157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Shape 1575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576" name="Shape 1576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577" name="Shape 157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578" name="Shape 157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579" name="Shape 157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580" name="Shape 158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581" name="Shape 158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555" name="Shape 1555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82" name="Shape 15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Shape 15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Shape 15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Shape 158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Shape 158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Shape 1587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 sz="5600"/>
              <a:t>Matrix</a:t>
            </a:r>
            <a:endParaRPr sz="5600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</p:txBody>
      </p:sp>
      <p:pic>
        <p:nvPicPr>
          <p:cNvPr id="1588" name="Shape 158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Shape 158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Shape 159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Shape 159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Shape 1592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93" name="Shape 159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Shape 159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Shape 15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6" name="Shape 1596"/>
          <p:cNvSpPr txBox="1"/>
          <p:nvPr/>
        </p:nvSpPr>
        <p:spPr>
          <a:xfrm>
            <a:off x="11707533" y="12102300"/>
            <a:ext cx="21517500" cy="15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For Matrix: http://cs231n.github.io/optimization-2/#staged</a:t>
            </a:r>
            <a:endParaRPr sz="37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1" name="Shape 1601"/>
          <p:cNvCxnSpPr>
            <a:stCxn id="1602" idx="3"/>
            <a:endCxn id="160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3" name="Shape 160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604" name="Shape 1604"/>
          <p:cNvCxnSpPr>
            <a:stCxn id="1603" idx="6"/>
            <a:endCxn id="160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5" name="Shape 160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606" name="Shape 1606"/>
          <p:cNvCxnSpPr>
            <a:stCxn id="1605" idx="6"/>
            <a:endCxn id="160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7" name="Shape 160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608" name="Shape 1608"/>
          <p:cNvCxnSpPr>
            <a:stCxn id="160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09" name="Shape 160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610" name="Shape 1610"/>
          <p:cNvCxnSpPr>
            <a:stCxn id="160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11" name="Shape 161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2" name="Shape 161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13" name="Shape 1613"/>
          <p:cNvCxnSpPr>
            <a:endCxn id="160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14" name="Shape 161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5" name="Shape 161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6" name="Shape 161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17" name="Shape 16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Shape 16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9" name="Shape 161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20" name="Shape 16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Shape 16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Shape 162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623" name="Shape 162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624" name="Shape 162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5" name="Shape 162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2400"/>
          </a:p>
        </p:txBody>
      </p:sp>
      <p:sp>
        <p:nvSpPr>
          <p:cNvPr id="1626" name="Shape 162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627" name="Shape 162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28" name="Shape 162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629" name="Shape 162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30" name="Shape 163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602" name="Shape 160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31" name="Shape 16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Shape 16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Shape 16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Shape 16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5" name="Shape 163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Shape 16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Shape 163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Shape 163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 sz="5600"/>
              <a:t>Matrix</a:t>
            </a:r>
            <a:endParaRPr sz="5600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</p:txBody>
      </p:sp>
      <p:pic>
        <p:nvPicPr>
          <p:cNvPr id="1639" name="Shape 16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Shape 16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Shape 16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Shape 164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Shape 164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44" name="Shape 164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4916667" y="7268067"/>
            <a:ext cx="8624700" cy="104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5" name="Shape 164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Shape 164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51" name="Shape 1651"/>
          <p:cNvCxnSpPr>
            <a:stCxn id="1652" idx="3"/>
            <a:endCxn id="1653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3" name="Shape 1653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654" name="Shape 1654"/>
          <p:cNvCxnSpPr>
            <a:stCxn id="1653" idx="6"/>
            <a:endCxn id="1655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5" name="Shape 1655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656" name="Shape 1656"/>
          <p:cNvCxnSpPr>
            <a:stCxn id="1655" idx="6"/>
            <a:endCxn id="1657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7" name="Shape 1657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658" name="Shape 1658"/>
          <p:cNvCxnSpPr>
            <a:stCxn id="1657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59" name="Shape 1659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660" name="Shape 1660"/>
          <p:cNvCxnSpPr>
            <a:stCxn id="1659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661" name="Shape 1661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2" name="Shape 1662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663" name="Shape 1663"/>
          <p:cNvCxnSpPr>
            <a:endCxn id="1655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64" name="Shape 1664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5" name="Shape 1665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6" name="Shape 1666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67" name="Shape 16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27868" y="6954223"/>
            <a:ext cx="41559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Shape 16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437955" y="6131614"/>
            <a:ext cx="4136700" cy="5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Shape 1669"/>
          <p:cNvSpPr/>
          <p:nvPr/>
        </p:nvSpPr>
        <p:spPr>
          <a:xfrm>
            <a:off x="14916662" y="5953020"/>
            <a:ext cx="8624700" cy="351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70" name="Shape 16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35700" y="7908747"/>
            <a:ext cx="7786500" cy="5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Shape 167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427853" y="8574116"/>
            <a:ext cx="7032000" cy="6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2" name="Shape 1672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673" name="Shape 1673"/>
          <p:cNvSpPr/>
          <p:nvPr/>
        </p:nvSpPr>
        <p:spPr>
          <a:xfrm>
            <a:off x="14861613" y="4967629"/>
            <a:ext cx="59736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Gate derivatives </a:t>
            </a:r>
            <a:endParaRPr sz="2400"/>
          </a:p>
        </p:txBody>
      </p:sp>
      <p:sp>
        <p:nvSpPr>
          <p:cNvPr id="1674" name="Shape 1674"/>
          <p:cNvSpPr/>
          <p:nvPr/>
        </p:nvSpPr>
        <p:spPr>
          <a:xfrm>
            <a:off x="15074291" y="10696691"/>
            <a:ext cx="8624700" cy="2850300"/>
          </a:xfrm>
          <a:prstGeom prst="rect">
            <a:avLst/>
          </a:prstGeom>
          <a:noFill/>
          <a:ln cap="flat" cmpd="sng" w="25400">
            <a:solidFill>
              <a:srgbClr val="85888D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Shape 1675"/>
          <p:cNvSpPr/>
          <p:nvPr/>
        </p:nvSpPr>
        <p:spPr>
          <a:xfrm>
            <a:off x="15015738" y="9794448"/>
            <a:ext cx="8741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update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(learning rate, alpha)</a:t>
            </a:r>
            <a:endParaRPr sz="2400"/>
          </a:p>
        </p:txBody>
      </p:sp>
      <p:sp>
        <p:nvSpPr>
          <p:cNvPr id="1676" name="Shape 1676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677" name="Shape 1677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678" name="Shape 1678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679" name="Shape 1679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680" name="Shape 1680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652" name="Shape 1652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81" name="Shape 16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Shape 16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Shape 16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Shape 16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Shape 168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6" name="Shape 168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140984" y="11076926"/>
            <a:ext cx="2673416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7" name="Shape 168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182770" y="12336645"/>
            <a:ext cx="2396419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Shape 1688"/>
          <p:cNvSpPr txBox="1"/>
          <p:nvPr>
            <p:ph idx="1" type="body"/>
          </p:nvPr>
        </p:nvSpPr>
        <p:spPr>
          <a:xfrm>
            <a:off x="14768859" y="4991977"/>
            <a:ext cx="8831100" cy="46497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157125" lIns="157125" spcFirstLastPara="1" rIns="157125" wrap="square" tIns="157125">
            <a:noAutofit/>
          </a:bodyPr>
          <a:lstStyle/>
          <a:p>
            <a:pPr indent="-469900" lvl="0" marL="774700" rtl="0" algn="ctr">
              <a:spcBef>
                <a:spcPts val="7200"/>
              </a:spcBef>
              <a:spcAft>
                <a:spcPts val="0"/>
              </a:spcAft>
              <a:buNone/>
            </a:pPr>
            <a:r>
              <a:rPr lang="en-US" sz="5600"/>
              <a:t>Done! Let’s update our network using derivatives!</a:t>
            </a:r>
            <a:endParaRPr sz="5600"/>
          </a:p>
        </p:txBody>
      </p:sp>
      <p:pic>
        <p:nvPicPr>
          <p:cNvPr id="1689" name="Shape 168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Shape 169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Shape 169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Shape 169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Shape 1693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694" name="Shape 169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Shape 1695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0" name="Shape 1700"/>
          <p:cNvCxnSpPr>
            <a:stCxn id="1701" idx="3"/>
            <a:endCxn id="1702" idx="2"/>
          </p:cNvCxnSpPr>
          <p:nvPr/>
        </p:nvCxnSpPr>
        <p:spPr>
          <a:xfrm flipH="1" rot="10800000">
            <a:off x="2190403" y="1835517"/>
            <a:ext cx="1628700" cy="333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2" name="Shape 1702"/>
          <p:cNvSpPr/>
          <p:nvPr/>
        </p:nvSpPr>
        <p:spPr>
          <a:xfrm>
            <a:off x="3819141" y="1371832"/>
            <a:ext cx="1350300" cy="9273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6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endParaRPr sz="2400"/>
          </a:p>
        </p:txBody>
      </p:sp>
      <p:cxnSp>
        <p:nvCxnSpPr>
          <p:cNvPr id="1703" name="Shape 1703"/>
          <p:cNvCxnSpPr>
            <a:stCxn id="1702" idx="6"/>
            <a:endCxn id="1704" idx="2"/>
          </p:cNvCxnSpPr>
          <p:nvPr/>
        </p:nvCxnSpPr>
        <p:spPr>
          <a:xfrm flipH="1" rot="10800000">
            <a:off x="5169441" y="1813882"/>
            <a:ext cx="3119100" cy="21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4" name="Shape 1704"/>
          <p:cNvSpPr/>
          <p:nvPr/>
        </p:nvSpPr>
        <p:spPr>
          <a:xfrm>
            <a:off x="8288625" y="1307461"/>
            <a:ext cx="1350300" cy="1012800"/>
          </a:xfrm>
          <a:prstGeom prst="ellipse">
            <a:avLst/>
          </a:prstGeom>
          <a:blipFill rotWithShape="1">
            <a:blip r:embed="rId3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2400"/>
          </a:p>
        </p:txBody>
      </p:sp>
      <p:cxnSp>
        <p:nvCxnSpPr>
          <p:cNvPr id="1705" name="Shape 1705"/>
          <p:cNvCxnSpPr>
            <a:stCxn id="1704" idx="6"/>
            <a:endCxn id="1706" idx="2"/>
          </p:cNvCxnSpPr>
          <p:nvPr/>
        </p:nvCxnSpPr>
        <p:spPr>
          <a:xfrm>
            <a:off x="9638925" y="1813861"/>
            <a:ext cx="2660700" cy="102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6" name="Shape 1706"/>
          <p:cNvSpPr/>
          <p:nvPr/>
        </p:nvSpPr>
        <p:spPr>
          <a:xfrm>
            <a:off x="12299718" y="1301519"/>
            <a:ext cx="1552800" cy="1044900"/>
          </a:xfrm>
          <a:prstGeom prst="ellipse">
            <a:avLst/>
          </a:prstGeom>
          <a:blipFill rotWithShape="1">
            <a:blip r:embed="rId4">
              <a:alphaModFix/>
            </a:blip>
            <a:tile algn="tl" flip="none" tx="0" sx="99997" ty="0" sy="99997"/>
          </a:blipFill>
          <a:ln>
            <a:noFill/>
          </a:ln>
          <a:effectLst>
            <a:outerShdw blurRad="50800" rotWithShape="0" dist="127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Sigmoid</a:t>
            </a:r>
            <a:endParaRPr sz="2400"/>
          </a:p>
        </p:txBody>
      </p:sp>
      <p:cxnSp>
        <p:nvCxnSpPr>
          <p:cNvPr id="1707" name="Shape 1707"/>
          <p:cNvCxnSpPr>
            <a:stCxn id="1706" idx="6"/>
          </p:cNvCxnSpPr>
          <p:nvPr/>
        </p:nvCxnSpPr>
        <p:spPr>
          <a:xfrm flipH="1" rot="10800000">
            <a:off x="13852518" y="1814369"/>
            <a:ext cx="5151300" cy="96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08" name="Shape 1708"/>
          <p:cNvSpPr/>
          <p:nvPr/>
        </p:nvSpPr>
        <p:spPr>
          <a:xfrm>
            <a:off x="19043036" y="1307457"/>
            <a:ext cx="1350300" cy="1012800"/>
          </a:xfrm>
          <a:prstGeom prst="ellipse">
            <a:avLst/>
          </a:prstGeom>
          <a:blipFill rotWithShape="1">
            <a:blip r:embed="rId5">
              <a:alphaModFix/>
            </a:blip>
            <a:tile algn="tl" flip="none" tx="0" sx="99997" ty="0" sy="99997"/>
          </a:blip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2900"/>
          </a:p>
        </p:txBody>
      </p:sp>
      <p:cxnSp>
        <p:nvCxnSpPr>
          <p:cNvPr id="1709" name="Shape 1709"/>
          <p:cNvCxnSpPr>
            <a:stCxn id="1708" idx="6"/>
          </p:cNvCxnSpPr>
          <p:nvPr/>
        </p:nvCxnSpPr>
        <p:spPr>
          <a:xfrm>
            <a:off x="20393336" y="1813857"/>
            <a:ext cx="1638300" cy="120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cxnSp>
        <p:nvCxnSpPr>
          <p:cNvPr id="1710" name="Shape 1710"/>
          <p:cNvCxnSpPr/>
          <p:nvPr/>
        </p:nvCxnSpPr>
        <p:spPr>
          <a:xfrm rot="10800000">
            <a:off x="4407691" y="2310245"/>
            <a:ext cx="0" cy="73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1" name="Shape 1711"/>
          <p:cNvSpPr/>
          <p:nvPr/>
        </p:nvSpPr>
        <p:spPr>
          <a:xfrm>
            <a:off x="4023311" y="3032227"/>
            <a:ext cx="656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712" name="Shape 1712"/>
          <p:cNvCxnSpPr>
            <a:endCxn id="1704" idx="4"/>
          </p:cNvCxnSpPr>
          <p:nvPr/>
        </p:nvCxnSpPr>
        <p:spPr>
          <a:xfrm rot="10800000">
            <a:off x="8963775" y="2320261"/>
            <a:ext cx="13500" cy="720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3" name="Shape 1713"/>
          <p:cNvSpPr/>
          <p:nvPr/>
        </p:nvSpPr>
        <p:spPr>
          <a:xfrm flipH="1">
            <a:off x="8494616" y="3076611"/>
            <a:ext cx="1001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lang="en-US" sz="51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4" name="Shape 1714"/>
          <p:cNvSpPr/>
          <p:nvPr/>
        </p:nvSpPr>
        <p:spPr>
          <a:xfrm>
            <a:off x="9404622" y="1220484"/>
            <a:ext cx="2810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=o+b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5" name="Shape 1715"/>
          <p:cNvSpPr/>
          <p:nvPr/>
        </p:nvSpPr>
        <p:spPr>
          <a:xfrm>
            <a:off x="13584328" y="1213137"/>
            <a:ext cx="5199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=sigmoid(l)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6" name="Shape 1716"/>
          <p:cNvSpPr/>
          <p:nvPr/>
        </p:nvSpPr>
        <p:spPr>
          <a:xfrm>
            <a:off x="1074776" y="4932741"/>
            <a:ext cx="84711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Derivatives (chain rule) </a:t>
            </a:r>
            <a:endParaRPr sz="2400"/>
          </a:p>
        </p:txBody>
      </p:sp>
      <p:sp>
        <p:nvSpPr>
          <p:cNvPr id="1717" name="Shape 1717"/>
          <p:cNvSpPr/>
          <p:nvPr/>
        </p:nvSpPr>
        <p:spPr>
          <a:xfrm>
            <a:off x="303173" y="71034"/>
            <a:ext cx="3008700" cy="821700"/>
          </a:xfrm>
          <a:prstGeom prst="rect">
            <a:avLst/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  <a:effectLst>
            <a:outerShdw blurRad="381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</a:t>
            </a:r>
            <a:endParaRPr sz="5100"/>
          </a:p>
        </p:txBody>
      </p:sp>
      <p:cxnSp>
        <p:nvCxnSpPr>
          <p:cNvPr id="1718" name="Shape 1718"/>
          <p:cNvCxnSpPr/>
          <p:nvPr/>
        </p:nvCxnSpPr>
        <p:spPr>
          <a:xfrm>
            <a:off x="4159384" y="509186"/>
            <a:ext cx="18476700" cy="0"/>
          </a:xfrm>
          <a:prstGeom prst="straightConnector1">
            <a:avLst/>
          </a:prstGeom>
          <a:noFill/>
          <a:ln cap="flat" cmpd="sng" w="25400">
            <a:solidFill>
              <a:srgbClr val="AA7942"/>
            </a:solidFill>
            <a:prstDash val="solid"/>
            <a:miter lim="8000"/>
            <a:headEnd len="med" w="med" type="none"/>
            <a:tailEnd len="lg" w="lg" type="triangle"/>
          </a:ln>
        </p:spPr>
      </p:cxnSp>
      <p:sp>
        <p:nvSpPr>
          <p:cNvPr id="1719" name="Shape 1719"/>
          <p:cNvSpPr/>
          <p:nvPr/>
        </p:nvSpPr>
        <p:spPr>
          <a:xfrm>
            <a:off x="11566528" y="-48026"/>
            <a:ext cx="20607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AA79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</a:t>
            </a:r>
            <a:endParaRPr sz="2400">
              <a:solidFill>
                <a:srgbClr val="AA7942"/>
              </a:solidFill>
            </a:endParaRPr>
          </a:p>
        </p:txBody>
      </p:sp>
      <p:cxnSp>
        <p:nvCxnSpPr>
          <p:cNvPr id="1720" name="Shape 1720"/>
          <p:cNvCxnSpPr/>
          <p:nvPr/>
        </p:nvCxnSpPr>
        <p:spPr>
          <a:xfrm>
            <a:off x="2171959" y="4438605"/>
            <a:ext cx="19345500" cy="0"/>
          </a:xfrm>
          <a:prstGeom prst="straightConnector1">
            <a:avLst/>
          </a:prstGeom>
          <a:noFill/>
          <a:ln cap="flat" cmpd="sng" w="25400">
            <a:solidFill>
              <a:srgbClr val="0433FF"/>
            </a:solidFill>
            <a:prstDash val="solid"/>
            <a:miter lim="8000"/>
            <a:headEnd len="lg" w="lg" type="triangle"/>
            <a:tailEnd len="med" w="med" type="none"/>
          </a:ln>
        </p:spPr>
      </p:cxnSp>
      <p:sp>
        <p:nvSpPr>
          <p:cNvPr id="1721" name="Shape 1721"/>
          <p:cNvSpPr/>
          <p:nvPr/>
        </p:nvSpPr>
        <p:spPr>
          <a:xfrm>
            <a:off x="10795976" y="4364052"/>
            <a:ext cx="39375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A7942"/>
              </a:buClr>
              <a:buFont typeface="Helvetica Neue"/>
              <a:buNone/>
            </a:pPr>
            <a:r>
              <a:rPr b="0" i="0" lang="en-US" sz="4000" u="none" cap="none" strike="noStrike">
                <a:solidFill>
                  <a:srgbClr val="0433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backward prop</a:t>
            </a:r>
            <a:endParaRPr sz="2400">
              <a:solidFill>
                <a:srgbClr val="0433FF"/>
              </a:solidFill>
            </a:endParaRPr>
          </a:p>
        </p:txBody>
      </p:sp>
      <p:sp>
        <p:nvSpPr>
          <p:cNvPr id="1701" name="Shape 1701"/>
          <p:cNvSpPr/>
          <p:nvPr/>
        </p:nvSpPr>
        <p:spPr>
          <a:xfrm>
            <a:off x="743203" y="1502367"/>
            <a:ext cx="14472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0" baseline="-25000" i="0" lang="en-US" sz="5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22" name="Shape 17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07461" y="1888348"/>
            <a:ext cx="825501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Shape 17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4578" y="1917138"/>
            <a:ext cx="2182935" cy="642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Shape 17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36109" y="3639305"/>
            <a:ext cx="2027109" cy="62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Shape 17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7094" y="1874672"/>
            <a:ext cx="2027110" cy="624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Shape 17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16703" y="3656215"/>
            <a:ext cx="2182921" cy="64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Shape 17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42625" y="6202336"/>
            <a:ext cx="3532544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Shape 17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6969" y="9480902"/>
            <a:ext cx="6599463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Shape 17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2625" y="10912430"/>
            <a:ext cx="6623372" cy="92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Shape 17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9061" y="7603225"/>
            <a:ext cx="9129464" cy="927281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Shape 1731"/>
          <p:cNvSpPr/>
          <p:nvPr/>
        </p:nvSpPr>
        <p:spPr>
          <a:xfrm>
            <a:off x="4961859" y="1189441"/>
            <a:ext cx="319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o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w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2" name="Shape 173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6438" y="12236801"/>
            <a:ext cx="8370083" cy="104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Shape 1733"/>
          <p:cNvSpPr txBox="1"/>
          <p:nvPr/>
        </p:nvSpPr>
        <p:spPr>
          <a:xfrm>
            <a:off x="10683200" y="7217667"/>
            <a:ext cx="13556700" cy="634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d_a1 = (a1 - t) / (a1 * (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 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 t) + </a:t>
            </a:r>
            <a:r>
              <a:rPr lang="en-US" sz="3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1e-7</a:t>
            </a: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d_sigma = a1 * (1 - a1) </a:t>
            </a:r>
            <a:r>
              <a:rPr i="1" lang="en-US" sz="3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sigma prime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d_l = d_a1 * d_sigma  </a:t>
            </a:r>
            <a:r>
              <a:rPr i="1" lang="en-US" sz="3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(a1 - t)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d_b = d_l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d_o = d_1 * 1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d_W = tf.matmul(tf.transpose(a0), d_o)</a:t>
            </a:r>
            <a:endParaRPr sz="3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Updating network using gradients</a:t>
            </a:r>
            <a:endParaRPr i="1" sz="3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learning_rate = 0.01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train_step = [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tf.assign(W, W - learning_rate * d_W),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tf.assign(b, b - learning_rate * tf.reduce_sum(d_b))]</a:t>
            </a:r>
            <a:endParaRPr sz="3200">
              <a:solidFill>
                <a:srgbClr val="FFFF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34" name="Shape 173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479600" y="4941533"/>
            <a:ext cx="9552000" cy="10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Shape 173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4467932" y="6091807"/>
            <a:ext cx="7630256" cy="92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Shape 1736"/>
          <p:cNvSpPr/>
          <p:nvPr/>
        </p:nvSpPr>
        <p:spPr>
          <a:xfrm>
            <a:off x="19907067" y="1220467"/>
            <a:ext cx="4664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7325" lIns="87325" spcFirstLastPara="1" rIns="87325" wrap="square" tIns="87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3FF"/>
              </a:buClr>
              <a:buFont typeface="Helvetica Neue"/>
              <a:buNone/>
            </a:pP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0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=loss(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r>
              <a:rPr b="1" baseline="-25000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en-US" sz="3500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i="0" lang="en-US" sz="3500" u="none" cap="none" strike="noStrike">
                <a:solidFill>
                  <a:srgbClr val="AA794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3500">
              <a:solidFill>
                <a:srgbClr val="AA794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